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266" r:id="rId5"/>
    <p:sldId id="261" r:id="rId6"/>
    <p:sldId id="294" r:id="rId7"/>
    <p:sldId id="293" r:id="rId8"/>
    <p:sldId id="270" r:id="rId9"/>
    <p:sldId id="303" r:id="rId10"/>
    <p:sldId id="299" r:id="rId11"/>
    <p:sldId id="301" r:id="rId12"/>
    <p:sldId id="297" r:id="rId13"/>
    <p:sldId id="300" r:id="rId14"/>
    <p:sldId id="302" r:id="rId15"/>
    <p:sldId id="292" r:id="rId16"/>
    <p:sldId id="304" r:id="rId17"/>
    <p:sldId id="271" r:id="rId18"/>
    <p:sldId id="307" r:id="rId19"/>
    <p:sldId id="272" r:id="rId20"/>
    <p:sldId id="305" r:id="rId21"/>
    <p:sldId id="306" r:id="rId22"/>
    <p:sldId id="308" r:id="rId23"/>
    <p:sldId id="309" r:id="rId24"/>
    <p:sldId id="310" r:id="rId25"/>
    <p:sldId id="311" r:id="rId26"/>
    <p:sldId id="283" r:id="rId27"/>
    <p:sldId id="281" r:id="rId28"/>
    <p:sldId id="282" r:id="rId29"/>
    <p:sldId id="260" r:id="rId30"/>
    <p:sldId id="284" r:id="rId31"/>
    <p:sldId id="285"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6"/>
    <p:restoredTop sz="94675"/>
  </p:normalViewPr>
  <p:slideViewPr>
    <p:cSldViewPr snapToGrid="0" snapToObjects="1">
      <p:cViewPr varScale="1">
        <p:scale>
          <a:sx n="87" d="100"/>
          <a:sy n="87" d="100"/>
        </p:scale>
        <p:origin x="216"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E8FEA-E8AC-6140-B5A7-B8ED928A3802}" type="datetimeFigureOut">
              <a:rPr lang="en-US" smtClean="0"/>
              <a:t>10/26/18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A8DAF-3358-CE4D-B7F2-E4950AE883B2}" type="slidenum">
              <a:rPr lang="en-US" smtClean="0"/>
              <a:t>‹#›</a:t>
            </a:fld>
            <a:endParaRPr lang="en-US"/>
          </a:p>
        </p:txBody>
      </p:sp>
    </p:spTree>
    <p:extLst>
      <p:ext uri="{BB962C8B-B14F-4D97-AF65-F5344CB8AC3E}">
        <p14:creationId xmlns:p14="http://schemas.microsoft.com/office/powerpoint/2010/main" val="87858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23</a:t>
            </a:fld>
            <a:endParaRPr lang="en-US"/>
          </a:p>
        </p:txBody>
      </p:sp>
    </p:spTree>
    <p:extLst>
      <p:ext uri="{BB962C8B-B14F-4D97-AF65-F5344CB8AC3E}">
        <p14:creationId xmlns:p14="http://schemas.microsoft.com/office/powerpoint/2010/main" val="190833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24</a:t>
            </a:fld>
            <a:endParaRPr lang="en-US"/>
          </a:p>
        </p:txBody>
      </p:sp>
    </p:spTree>
    <p:extLst>
      <p:ext uri="{BB962C8B-B14F-4D97-AF65-F5344CB8AC3E}">
        <p14:creationId xmlns:p14="http://schemas.microsoft.com/office/powerpoint/2010/main" val="268839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25</a:t>
            </a:fld>
            <a:endParaRPr lang="en-US"/>
          </a:p>
        </p:txBody>
      </p:sp>
    </p:spTree>
    <p:extLst>
      <p:ext uri="{BB962C8B-B14F-4D97-AF65-F5344CB8AC3E}">
        <p14:creationId xmlns:p14="http://schemas.microsoft.com/office/powerpoint/2010/main" val="203524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26</a:t>
            </a:fld>
            <a:endParaRPr lang="en-US"/>
          </a:p>
        </p:txBody>
      </p:sp>
    </p:spTree>
    <p:extLst>
      <p:ext uri="{BB962C8B-B14F-4D97-AF65-F5344CB8AC3E}">
        <p14:creationId xmlns:p14="http://schemas.microsoft.com/office/powerpoint/2010/main" val="842203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 statistical significance we obtained does not correspond to a “practically” significant difference. Illustrate the null sampling distribution and the sampling distribution assuming a proportion of p = 0.501. </a:t>
            </a:r>
          </a:p>
          <a:p>
            <a:endParaRPr lang="en-US" dirty="0"/>
          </a:p>
        </p:txBody>
      </p:sp>
      <p:sp>
        <p:nvSpPr>
          <p:cNvPr id="4" name="Slide Number Placeholder 3"/>
          <p:cNvSpPr>
            <a:spLocks noGrp="1"/>
          </p:cNvSpPr>
          <p:nvPr>
            <p:ph type="sldNum" sz="quarter" idx="10"/>
          </p:nvPr>
        </p:nvSpPr>
        <p:spPr/>
        <p:txBody>
          <a:bodyPr/>
          <a:lstStyle/>
          <a:p>
            <a:fld id="{C42A1201-9AA4-1C4B-B925-8B6E3E88C3E2}" type="slidenum">
              <a:rPr lang="en-US" smtClean="0"/>
              <a:t>30</a:t>
            </a:fld>
            <a:endParaRPr lang="en-US"/>
          </a:p>
        </p:txBody>
      </p:sp>
    </p:spTree>
    <p:extLst>
      <p:ext uri="{BB962C8B-B14F-4D97-AF65-F5344CB8AC3E}">
        <p14:creationId xmlns:p14="http://schemas.microsoft.com/office/powerpoint/2010/main" val="293672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the scale of the x-axis: the large number of samples dramatically reduces the variance of each distribution. </a:t>
            </a:r>
            <a:endParaRPr lang="en-US" dirty="0">
              <a:effectLst/>
            </a:endParaRPr>
          </a:p>
        </p:txBody>
      </p:sp>
      <p:sp>
        <p:nvSpPr>
          <p:cNvPr id="4" name="Slide Number Placeholder 3"/>
          <p:cNvSpPr>
            <a:spLocks noGrp="1"/>
          </p:cNvSpPr>
          <p:nvPr>
            <p:ph type="sldNum" sz="quarter" idx="10"/>
          </p:nvPr>
        </p:nvSpPr>
        <p:spPr/>
        <p:txBody>
          <a:bodyPr/>
          <a:lstStyle/>
          <a:p>
            <a:fld id="{C42A1201-9AA4-1C4B-B925-8B6E3E88C3E2}" type="slidenum">
              <a:rPr lang="en-US" smtClean="0"/>
              <a:t>31</a:t>
            </a:fld>
            <a:endParaRPr lang="en-US"/>
          </a:p>
        </p:txBody>
      </p:sp>
    </p:spTree>
    <p:extLst>
      <p:ext uri="{BB962C8B-B14F-4D97-AF65-F5344CB8AC3E}">
        <p14:creationId xmlns:p14="http://schemas.microsoft.com/office/powerpoint/2010/main" val="255452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246E-B913-124A-B863-D8D785BF1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EF2C5B-CFEF-C74C-B306-6F7D536D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F68B39-17D4-9C40-8CF4-49DD5303E3A5}"/>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F622A6AD-AFE9-4542-A2F2-1F9BCFD51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DC0E-EDE6-2D49-80BC-EE344A608FB1}"/>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88984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4805-03EE-9348-A180-DD5124770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199546-4722-8948-85EA-7651FEEB6E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861FC-0C43-A846-8BDA-238A761B7418}"/>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86694A40-A98D-AA40-BD6B-8428DC5D6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461F2-59D1-1C40-96D9-E66F80637F8C}"/>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11087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338543-977D-F941-8E7A-A6F0C3876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3F387-87B0-5D4C-8CFA-A2F7CA5F5E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91F39-A755-2A4B-A598-B766B078CDE3}"/>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E1F6375D-8276-BB4C-9C58-AEDEA416E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01086-70D2-6E47-A39F-E9CAB419FF48}"/>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0621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D672-F4CD-C548-8707-98E5CF70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6C357-E42A-B449-BFDA-B362938F1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F2811-0750-1941-BBFA-0103E8B36224}"/>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E5B10E5C-C5B0-DC48-9133-399B1C097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D6AD0-F2CD-0C4F-B2AE-079277E186B4}"/>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5609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A116-CB13-0247-9C74-84A1B50A75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0F3CC8-963F-7B48-8E45-41C5B7847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173641-BADF-734A-B12F-5BB363C15D1A}"/>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F19B5E6A-C749-364A-8EAF-4E2D1129B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8EDEC-C259-B147-8727-B3FB2103D270}"/>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6742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41E8-E0EF-9E41-A836-EA49369C2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73E6A-8620-1F44-98E0-46DBCCEC8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4E5B6-4B7B-B443-B348-468C977FDF2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59EEB2-83C3-7442-A078-21F220C0DFAC}"/>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6" name="Footer Placeholder 5">
            <a:extLst>
              <a:ext uri="{FF2B5EF4-FFF2-40B4-BE49-F238E27FC236}">
                <a16:creationId xmlns:a16="http://schemas.microsoft.com/office/drawing/2014/main" id="{4E9D04B1-2BFF-5044-AEC9-94CF1A9AA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F324C-8ABE-FA4B-B6D6-D34DF3AE0282}"/>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412977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E5E-7047-F24A-9D4F-E9C03035C5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438BB5-38D2-6043-896E-BB162B177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B4B21-FB45-0C4A-9DB3-B636AD756D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2CF43A-F886-E94C-B111-B2C4CCD70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23B7B2-ECD9-F546-8F1A-E00FFE540A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C571F-9432-1E45-A0D5-9F765D6E6FAF}"/>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8" name="Footer Placeholder 7">
            <a:extLst>
              <a:ext uri="{FF2B5EF4-FFF2-40B4-BE49-F238E27FC236}">
                <a16:creationId xmlns:a16="http://schemas.microsoft.com/office/drawing/2014/main" id="{C5FFE999-2F53-2E4B-B554-70143E491A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FADF99-43AD-A743-8FD9-501E17369F02}"/>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47993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0783-CBC6-5942-BDAA-B7ADEDC7B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565283-6B3C-714B-A2B0-D3011E562F4E}"/>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4" name="Footer Placeholder 3">
            <a:extLst>
              <a:ext uri="{FF2B5EF4-FFF2-40B4-BE49-F238E27FC236}">
                <a16:creationId xmlns:a16="http://schemas.microsoft.com/office/drawing/2014/main" id="{B376006C-9499-0D42-8EB0-F945359CA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B3627B-B421-0F4B-BC78-A74F829DBCCE}"/>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96195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0A673-5DC4-1543-A361-3593E5D6EC78}"/>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3" name="Footer Placeholder 2">
            <a:extLst>
              <a:ext uri="{FF2B5EF4-FFF2-40B4-BE49-F238E27FC236}">
                <a16:creationId xmlns:a16="http://schemas.microsoft.com/office/drawing/2014/main" id="{C4315569-4E64-8D48-A585-D1A508A70F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EEE14D-914D-0240-9065-D45037AE5ABC}"/>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12761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FD2E-110D-014F-8B58-F1FE8FEB51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D6A771-EEE6-924C-9D34-021EB02A28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15179-38C3-1748-AD66-DDE2303D6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5A71BD-0815-D34F-8AF7-1235C67E71B9}"/>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6" name="Footer Placeholder 5">
            <a:extLst>
              <a:ext uri="{FF2B5EF4-FFF2-40B4-BE49-F238E27FC236}">
                <a16:creationId xmlns:a16="http://schemas.microsoft.com/office/drawing/2014/main" id="{D028EF57-3685-EE4A-8387-DB1AE647E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29A48-CCA2-0E49-9934-68F7F2428EE5}"/>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31585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57EB-F93B-5E45-A329-5FE63BDFB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13E4C2-4378-654B-A073-509806D4D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89C1B-AF56-E041-91E4-3D52B679C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61848F-92FB-2B42-B381-DD4ED06D9A01}"/>
              </a:ext>
            </a:extLst>
          </p:cNvPr>
          <p:cNvSpPr>
            <a:spLocks noGrp="1"/>
          </p:cNvSpPr>
          <p:nvPr>
            <p:ph type="dt" sz="half" idx="10"/>
          </p:nvPr>
        </p:nvSpPr>
        <p:spPr/>
        <p:txBody>
          <a:bodyPr/>
          <a:lstStyle/>
          <a:p>
            <a:fld id="{81E83BB2-F475-7847-858D-092A3B2CA5A4}" type="datetimeFigureOut">
              <a:rPr lang="en-US" smtClean="0"/>
              <a:t>10/26/18</a:t>
            </a:fld>
            <a:endParaRPr lang="en-US"/>
          </a:p>
        </p:txBody>
      </p:sp>
      <p:sp>
        <p:nvSpPr>
          <p:cNvPr id="6" name="Footer Placeholder 5">
            <a:extLst>
              <a:ext uri="{FF2B5EF4-FFF2-40B4-BE49-F238E27FC236}">
                <a16:creationId xmlns:a16="http://schemas.microsoft.com/office/drawing/2014/main" id="{01146906-3776-864B-BECA-EFF18B102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A5549E-B287-9B4A-991B-C708656D208B}"/>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1688986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61F97-A0DC-CB40-9BC1-4259D3BBE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AF05B7-C15E-2649-A362-3F0A34DFE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C6A0D-77E7-6C46-9FCD-80A8F1DAF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83BB2-F475-7847-858D-092A3B2CA5A4}" type="datetimeFigureOut">
              <a:rPr lang="en-US" smtClean="0"/>
              <a:t>10/26/18</a:t>
            </a:fld>
            <a:endParaRPr lang="en-US"/>
          </a:p>
        </p:txBody>
      </p:sp>
      <p:sp>
        <p:nvSpPr>
          <p:cNvPr id="5" name="Footer Placeholder 4">
            <a:extLst>
              <a:ext uri="{FF2B5EF4-FFF2-40B4-BE49-F238E27FC236}">
                <a16:creationId xmlns:a16="http://schemas.microsoft.com/office/drawing/2014/main" id="{398CDD41-63A9-F241-BD32-FDC207608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68F9C4-2FF9-624C-9617-9EB19EF4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1CE61-1FA6-7E41-B04D-FE9F3EF494E8}" type="slidenum">
              <a:rPr lang="en-US" smtClean="0"/>
              <a:t>‹#›</a:t>
            </a:fld>
            <a:endParaRPr lang="en-US"/>
          </a:p>
        </p:txBody>
      </p:sp>
    </p:spTree>
    <p:extLst>
      <p:ext uri="{BB962C8B-B14F-4D97-AF65-F5344CB8AC3E}">
        <p14:creationId xmlns:p14="http://schemas.microsoft.com/office/powerpoint/2010/main" val="321287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itl.nist.gov/div898/handbook/eda/section3/eda362.htm#PP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EB2B-0627-A34C-9A81-6DA9ECD02CA8}"/>
              </a:ext>
            </a:extLst>
          </p:cNvPr>
          <p:cNvSpPr>
            <a:spLocks noGrp="1"/>
          </p:cNvSpPr>
          <p:nvPr>
            <p:ph type="ctrTitle"/>
          </p:nvPr>
        </p:nvSpPr>
        <p:spPr/>
        <p:txBody>
          <a:bodyPr/>
          <a:lstStyle/>
          <a:p>
            <a:r>
              <a:rPr lang="en-US" dirty="0"/>
              <a:t>Confidence Intervals and Hypothesis Tests</a:t>
            </a:r>
          </a:p>
        </p:txBody>
      </p:sp>
      <p:sp>
        <p:nvSpPr>
          <p:cNvPr id="3" name="Subtitle 2">
            <a:extLst>
              <a:ext uri="{FF2B5EF4-FFF2-40B4-BE49-F238E27FC236}">
                <a16:creationId xmlns:a16="http://schemas.microsoft.com/office/drawing/2014/main" id="{A0933C26-837D-6244-8A40-2AC14B527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691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C1739C9-C2AA-F841-8997-901C6A9EDE35}"/>
              </a:ext>
            </a:extLst>
          </p:cNvPr>
          <p:cNvPicPr>
            <a:picLocks noGrp="1" noChangeAspect="1"/>
          </p:cNvPicPr>
          <p:nvPr>
            <p:ph idx="1"/>
          </p:nvPr>
        </p:nvPicPr>
        <p:blipFill>
          <a:blip r:embed="rId2"/>
          <a:stretch>
            <a:fillRect/>
          </a:stretch>
        </p:blipFill>
        <p:spPr>
          <a:xfrm>
            <a:off x="507718" y="365125"/>
            <a:ext cx="11176564" cy="6286818"/>
          </a:xfrm>
        </p:spPr>
      </p:pic>
    </p:spTree>
    <p:extLst>
      <p:ext uri="{BB962C8B-B14F-4D97-AF65-F5344CB8AC3E}">
        <p14:creationId xmlns:p14="http://schemas.microsoft.com/office/powerpoint/2010/main" val="20373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F34FBE97-3DF9-5A49-A7AF-8E5EDF9D1DC8}"/>
              </a:ext>
            </a:extLst>
          </p:cNvPr>
          <p:cNvPicPr>
            <a:picLocks noGrp="1" noChangeAspect="1"/>
          </p:cNvPicPr>
          <p:nvPr>
            <p:ph idx="1"/>
          </p:nvPr>
        </p:nvPicPr>
        <p:blipFill>
          <a:blip r:embed="rId2"/>
          <a:stretch>
            <a:fillRect/>
          </a:stretch>
        </p:blipFill>
        <p:spPr>
          <a:xfrm>
            <a:off x="707954" y="365125"/>
            <a:ext cx="10776092" cy="6061551"/>
          </a:xfrm>
        </p:spPr>
      </p:pic>
    </p:spTree>
    <p:extLst>
      <p:ext uri="{BB962C8B-B14F-4D97-AF65-F5344CB8AC3E}">
        <p14:creationId xmlns:p14="http://schemas.microsoft.com/office/powerpoint/2010/main" val="2561480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A17DF2E4-731D-964B-97B7-B71A6AFBA676}"/>
              </a:ext>
            </a:extLst>
          </p:cNvPr>
          <p:cNvPicPr>
            <a:picLocks noGrp="1" noChangeAspect="1"/>
          </p:cNvPicPr>
          <p:nvPr>
            <p:ph idx="1"/>
          </p:nvPr>
        </p:nvPicPr>
        <p:blipFill>
          <a:blip r:embed="rId2"/>
          <a:stretch>
            <a:fillRect/>
          </a:stretch>
        </p:blipFill>
        <p:spPr>
          <a:xfrm>
            <a:off x="905227" y="365125"/>
            <a:ext cx="10381545" cy="5839619"/>
          </a:xfrm>
        </p:spPr>
      </p:pic>
    </p:spTree>
    <p:extLst>
      <p:ext uri="{BB962C8B-B14F-4D97-AF65-F5344CB8AC3E}">
        <p14:creationId xmlns:p14="http://schemas.microsoft.com/office/powerpoint/2010/main" val="707694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32CDB93-7005-F84B-AC60-D4A1EE2FC2B1}"/>
              </a:ext>
            </a:extLst>
          </p:cNvPr>
          <p:cNvPicPr>
            <a:picLocks noGrp="1" noChangeAspect="1"/>
          </p:cNvPicPr>
          <p:nvPr>
            <p:ph idx="1"/>
          </p:nvPr>
        </p:nvPicPr>
        <p:blipFill>
          <a:blip r:embed="rId2"/>
          <a:stretch>
            <a:fillRect/>
          </a:stretch>
        </p:blipFill>
        <p:spPr>
          <a:xfrm>
            <a:off x="1038859" y="365125"/>
            <a:ext cx="10114281" cy="5689283"/>
          </a:xfrm>
        </p:spPr>
      </p:pic>
    </p:spTree>
    <p:extLst>
      <p:ext uri="{BB962C8B-B14F-4D97-AF65-F5344CB8AC3E}">
        <p14:creationId xmlns:p14="http://schemas.microsoft.com/office/powerpoint/2010/main" val="414698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FB1D7386-7239-C04B-9B24-AC600F6EEC58}"/>
              </a:ext>
            </a:extLst>
          </p:cNvPr>
          <p:cNvPicPr>
            <a:picLocks noGrp="1" noChangeAspect="1"/>
          </p:cNvPicPr>
          <p:nvPr>
            <p:ph idx="1"/>
          </p:nvPr>
        </p:nvPicPr>
        <p:blipFill>
          <a:blip r:embed="rId2"/>
          <a:stretch>
            <a:fillRect/>
          </a:stretch>
        </p:blipFill>
        <p:spPr>
          <a:xfrm>
            <a:off x="1093046" y="365125"/>
            <a:ext cx="10005908" cy="5628323"/>
          </a:xfrm>
        </p:spPr>
      </p:pic>
    </p:spTree>
    <p:extLst>
      <p:ext uri="{BB962C8B-B14F-4D97-AF65-F5344CB8AC3E}">
        <p14:creationId xmlns:p14="http://schemas.microsoft.com/office/powerpoint/2010/main" val="61914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So what?</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t>As long as you know </a:t>
            </a:r>
            <a:r>
              <a:rPr lang="en-US" dirty="0" err="1"/>
              <a:t>the“sampling</a:t>
            </a:r>
            <a:r>
              <a:rPr lang="en-US" dirty="0"/>
              <a:t> distribution”, you can figure out a confidence interval. </a:t>
            </a:r>
          </a:p>
          <a:p>
            <a:pPr lvl="1"/>
            <a:r>
              <a:rPr lang="en-US" dirty="0"/>
              <a:t>Work is easier if the CI is symmetric around the estimator</a:t>
            </a:r>
            <a:r>
              <a:rPr lang="el-GR" dirty="0"/>
              <a:t>.</a:t>
            </a:r>
            <a:endParaRPr lang="en-US" dirty="0"/>
          </a:p>
          <a:p>
            <a:pPr lvl="1"/>
            <a:r>
              <a:rPr lang="en-US" dirty="0"/>
              <a:t>For Asymmetric sampling distributions, CI have to be approximated numerically (difficult) </a:t>
            </a:r>
          </a:p>
          <a:p>
            <a:pPr lvl="1"/>
            <a:endParaRPr lang="en-US" dirty="0">
              <a:effectLst/>
            </a:endParaRPr>
          </a:p>
        </p:txBody>
      </p:sp>
    </p:spTree>
    <p:extLst>
      <p:ext uri="{BB962C8B-B14F-4D97-AF65-F5344CB8AC3E}">
        <p14:creationId xmlns:p14="http://schemas.microsoft.com/office/powerpoint/2010/main" val="130365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Hypothesis Testing Framework</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effectLst/>
              </a:rPr>
              <a:t>One way of assessing if a statement is true is to presume that it is false and marshal evidence to the contrary.</a:t>
            </a:r>
          </a:p>
          <a:p>
            <a:pPr lvl="1"/>
            <a:r>
              <a:rPr lang="en-US" dirty="0"/>
              <a:t>Null hypothesis (H</a:t>
            </a:r>
            <a:r>
              <a:rPr lang="en-US" baseline="-25000" dirty="0"/>
              <a:t>0</a:t>
            </a:r>
            <a:r>
              <a:rPr lang="en-US" dirty="0"/>
              <a:t>) vs Alternative Hypothesis (H</a:t>
            </a:r>
            <a:r>
              <a:rPr lang="en-US" baseline="-25000" dirty="0"/>
              <a:t>1</a:t>
            </a:r>
            <a:r>
              <a:rPr lang="en-US" dirty="0"/>
              <a:t> or H</a:t>
            </a:r>
            <a:r>
              <a:rPr lang="en-US" baseline="-25000" dirty="0"/>
              <a:t>a</a:t>
            </a:r>
            <a:r>
              <a:rPr lang="en-US" dirty="0"/>
              <a:t>)</a:t>
            </a:r>
          </a:p>
          <a:p>
            <a:pPr lvl="1"/>
            <a:r>
              <a:rPr lang="en-US" dirty="0"/>
              <a:t>Compute the likelihood of this value being explained by the assumptions of the Null Hypothesis.</a:t>
            </a:r>
          </a:p>
          <a:p>
            <a:pPr lvl="1"/>
            <a:r>
              <a:rPr lang="en-US" dirty="0"/>
              <a:t>If the evidence is sufficiently unlikely under the assumptions of the Null hypothesis we reject the null.</a:t>
            </a:r>
          </a:p>
          <a:p>
            <a:pPr lvl="2"/>
            <a:r>
              <a:rPr lang="en-US" dirty="0">
                <a:effectLst/>
              </a:rPr>
              <a:t>Note: We don’t accept the alternative, </a:t>
            </a:r>
            <a:r>
              <a:rPr lang="en-US" dirty="0"/>
              <a:t>it just strengthens the case…</a:t>
            </a:r>
          </a:p>
          <a:p>
            <a:pPr lvl="2"/>
            <a:endParaRPr lang="en-US" dirty="0">
              <a:effectLst/>
            </a:endParaRPr>
          </a:p>
          <a:p>
            <a:pPr lvl="1"/>
            <a:r>
              <a:rPr lang="en-US" dirty="0"/>
              <a:t>p-value := Probability of the statistic under the Null hypothesis</a:t>
            </a:r>
            <a:endParaRPr lang="en-US" dirty="0">
              <a:effectLst/>
            </a:endParaRPr>
          </a:p>
        </p:txBody>
      </p:sp>
    </p:spTree>
    <p:extLst>
      <p:ext uri="{BB962C8B-B14F-4D97-AF65-F5344CB8AC3E}">
        <p14:creationId xmlns:p14="http://schemas.microsoft.com/office/powerpoint/2010/main" val="212604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2A9A40E-0CE5-1E4D-B611-8FBCC367DE9F}"/>
              </a:ext>
            </a:extLst>
          </p:cNvPr>
          <p:cNvPicPr>
            <a:picLocks noChangeAspect="1"/>
          </p:cNvPicPr>
          <p:nvPr/>
        </p:nvPicPr>
        <p:blipFill>
          <a:blip r:embed="rId2"/>
          <a:stretch>
            <a:fillRect/>
          </a:stretch>
        </p:blipFill>
        <p:spPr>
          <a:xfrm>
            <a:off x="6419215" y="365125"/>
            <a:ext cx="4934585" cy="6349396"/>
          </a:xfrm>
          <a:prstGeom prst="rect">
            <a:avLst/>
          </a:prstGeom>
        </p:spPr>
      </p:pic>
      <p:sp>
        <p:nvSpPr>
          <p:cNvPr id="2" name="Title 1">
            <a:extLst>
              <a:ext uri="{FF2B5EF4-FFF2-40B4-BE49-F238E27FC236}">
                <a16:creationId xmlns:a16="http://schemas.microsoft.com/office/drawing/2014/main" id="{DC7B179A-6CDB-A84E-A2CB-68A1EAA45DF2}"/>
              </a:ext>
            </a:extLst>
          </p:cNvPr>
          <p:cNvSpPr>
            <a:spLocks noGrp="1"/>
          </p:cNvSpPr>
          <p:nvPr>
            <p:ph type="title"/>
          </p:nvPr>
        </p:nvSpPr>
        <p:spPr/>
        <p:txBody>
          <a:bodyPr/>
          <a:lstStyle/>
          <a:p>
            <a:r>
              <a:rPr lang="en-US" dirty="0"/>
              <a:t>One/Two Sided Tests</a:t>
            </a:r>
          </a:p>
        </p:txBody>
      </p:sp>
      <p:sp>
        <p:nvSpPr>
          <p:cNvPr id="3" name="Content Placeholder 2">
            <a:extLst>
              <a:ext uri="{FF2B5EF4-FFF2-40B4-BE49-F238E27FC236}">
                <a16:creationId xmlns:a16="http://schemas.microsoft.com/office/drawing/2014/main" id="{F32509A0-C5B0-DC41-9F45-042972DD3C5C}"/>
              </a:ext>
            </a:extLst>
          </p:cNvPr>
          <p:cNvSpPr>
            <a:spLocks noGrp="1"/>
          </p:cNvSpPr>
          <p:nvPr>
            <p:ph idx="1"/>
          </p:nvPr>
        </p:nvSpPr>
        <p:spPr>
          <a:xfrm>
            <a:off x="838200" y="1825625"/>
            <a:ext cx="6446520" cy="4351338"/>
          </a:xfrm>
        </p:spPr>
        <p:txBody>
          <a:bodyPr/>
          <a:lstStyle/>
          <a:p>
            <a:r>
              <a:rPr lang="en-US" dirty="0"/>
              <a:t>In a one-tailed hypothesis test, we choose one direction for our alternative hypothesis:</a:t>
            </a:r>
          </a:p>
          <a:p>
            <a:pPr lvl="1"/>
            <a:r>
              <a:rPr lang="en-US" dirty="0"/>
              <a:t>we either hypothesize that the test statistic is “significantly big”, or that the test statistic is “significantly small”. </a:t>
            </a:r>
          </a:p>
          <a:p>
            <a:r>
              <a:rPr lang="en-US" dirty="0"/>
              <a:t>In a two-tailed hypothesis test, our alternative hypothesis encompasses both directions:</a:t>
            </a:r>
          </a:p>
          <a:p>
            <a:pPr lvl="1"/>
            <a:r>
              <a:rPr lang="en-US" dirty="0"/>
              <a:t>we hypothesize that the test statistic is simply different from the predicted value. </a:t>
            </a:r>
          </a:p>
          <a:p>
            <a:endParaRPr lang="en-US" dirty="0"/>
          </a:p>
        </p:txBody>
      </p:sp>
      <p:sp>
        <p:nvSpPr>
          <p:cNvPr id="5" name="Rectangle 4">
            <a:extLst>
              <a:ext uri="{FF2B5EF4-FFF2-40B4-BE49-F238E27FC236}">
                <a16:creationId xmlns:a16="http://schemas.microsoft.com/office/drawing/2014/main" id="{32607A7B-5082-BF46-9313-E7AFA1B4B402}"/>
              </a:ext>
            </a:extLst>
          </p:cNvPr>
          <p:cNvSpPr/>
          <p:nvPr/>
        </p:nvSpPr>
        <p:spPr>
          <a:xfrm>
            <a:off x="10816309" y="597019"/>
            <a:ext cx="320922" cy="861774"/>
          </a:xfrm>
          <a:prstGeom prst="rect">
            <a:avLst/>
          </a:prstGeom>
        </p:spPr>
        <p:txBody>
          <a:bodyPr wrap="square">
            <a:spAutoFit/>
          </a:bodyPr>
          <a:lstStyle/>
          <a:p>
            <a:r>
              <a:rPr lang="el-GR" sz="5000" b="1" dirty="0"/>
              <a:t>α</a:t>
            </a:r>
            <a:endParaRPr lang="en-US" sz="5000" dirty="0"/>
          </a:p>
        </p:txBody>
      </p:sp>
      <p:cxnSp>
        <p:nvCxnSpPr>
          <p:cNvPr id="7" name="Straight Arrow Connector 6">
            <a:extLst>
              <a:ext uri="{FF2B5EF4-FFF2-40B4-BE49-F238E27FC236}">
                <a16:creationId xmlns:a16="http://schemas.microsoft.com/office/drawing/2014/main" id="{F2645C7F-5DDA-434F-977A-AE08A0191367}"/>
              </a:ext>
            </a:extLst>
          </p:cNvPr>
          <p:cNvCxnSpPr/>
          <p:nvPr/>
        </p:nvCxnSpPr>
        <p:spPr>
          <a:xfrm flipH="1">
            <a:off x="10010274" y="1232563"/>
            <a:ext cx="910389" cy="78874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41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179A-6CDB-A84E-A2CB-68A1EAA45DF2}"/>
              </a:ext>
            </a:extLst>
          </p:cNvPr>
          <p:cNvSpPr>
            <a:spLocks noGrp="1"/>
          </p:cNvSpPr>
          <p:nvPr>
            <p:ph type="title"/>
          </p:nvPr>
        </p:nvSpPr>
        <p:spPr/>
        <p:txBody>
          <a:bodyPr/>
          <a:lstStyle/>
          <a:p>
            <a:r>
              <a:rPr lang="en-US" dirty="0"/>
              <a:t>One Sided Tests			Two Sided Tests</a:t>
            </a:r>
          </a:p>
        </p:txBody>
      </p:sp>
      <p:sp>
        <p:nvSpPr>
          <p:cNvPr id="3" name="Content Placeholder 2">
            <a:extLst>
              <a:ext uri="{FF2B5EF4-FFF2-40B4-BE49-F238E27FC236}">
                <a16:creationId xmlns:a16="http://schemas.microsoft.com/office/drawing/2014/main" id="{F32509A0-C5B0-DC41-9F45-042972DD3C5C}"/>
              </a:ext>
            </a:extLst>
          </p:cNvPr>
          <p:cNvSpPr>
            <a:spLocks noGrp="1"/>
          </p:cNvSpPr>
          <p:nvPr>
            <p:ph sz="half" idx="1"/>
          </p:nvPr>
        </p:nvSpPr>
        <p:spPr/>
        <p:txBody>
          <a:bodyPr/>
          <a:lstStyle/>
          <a:p>
            <a:r>
              <a:rPr lang="en-US" dirty="0"/>
              <a:t>H</a:t>
            </a:r>
            <a:r>
              <a:rPr lang="en-US" baseline="-25000" dirty="0"/>
              <a:t>0</a:t>
            </a:r>
            <a:r>
              <a:rPr lang="en-US" dirty="0"/>
              <a:t>: </a:t>
            </a:r>
            <a:r>
              <a:rPr lang="el-GR" dirty="0"/>
              <a:t>μ</a:t>
            </a:r>
            <a:r>
              <a:rPr lang="en-US" dirty="0"/>
              <a:t> = 0	</a:t>
            </a:r>
            <a:br>
              <a:rPr lang="en-US" baseline="-25000" dirty="0"/>
            </a:br>
            <a:r>
              <a:rPr lang="en-US" dirty="0"/>
              <a:t>H</a:t>
            </a:r>
            <a:r>
              <a:rPr lang="en-US" baseline="-25000" dirty="0"/>
              <a:t>a</a:t>
            </a:r>
            <a:r>
              <a:rPr lang="en-US" dirty="0"/>
              <a:t>: </a:t>
            </a:r>
            <a:r>
              <a:rPr lang="el-GR" dirty="0"/>
              <a:t>μ</a:t>
            </a:r>
            <a:r>
              <a:rPr lang="en-US" dirty="0"/>
              <a:t> &lt; 0</a:t>
            </a:r>
          </a:p>
          <a:p>
            <a:pPr marL="0" indent="0">
              <a:buNone/>
            </a:pPr>
            <a:endParaRPr lang="en-US" dirty="0"/>
          </a:p>
          <a:p>
            <a:r>
              <a:rPr lang="en-US" dirty="0"/>
              <a:t>H</a:t>
            </a:r>
            <a:r>
              <a:rPr lang="en-US" baseline="-25000" dirty="0"/>
              <a:t>0</a:t>
            </a:r>
            <a:r>
              <a:rPr lang="en-US" dirty="0"/>
              <a:t>: </a:t>
            </a:r>
            <a:r>
              <a:rPr lang="el-GR" dirty="0"/>
              <a:t>μ</a:t>
            </a:r>
            <a:r>
              <a:rPr lang="en-US" dirty="0"/>
              <a:t> = 0</a:t>
            </a:r>
            <a:br>
              <a:rPr lang="en-US" baseline="-25000" dirty="0"/>
            </a:br>
            <a:r>
              <a:rPr lang="en-US" dirty="0"/>
              <a:t>H</a:t>
            </a:r>
            <a:r>
              <a:rPr lang="en-US" baseline="-25000" dirty="0"/>
              <a:t>a</a:t>
            </a:r>
            <a:r>
              <a:rPr lang="en-US" dirty="0"/>
              <a:t>: </a:t>
            </a:r>
            <a:r>
              <a:rPr lang="el-GR" dirty="0"/>
              <a:t>μ</a:t>
            </a:r>
            <a:r>
              <a:rPr lang="en-US" dirty="0"/>
              <a:t> &gt; 0</a:t>
            </a:r>
          </a:p>
          <a:p>
            <a:endParaRPr lang="en-US" dirty="0"/>
          </a:p>
          <a:p>
            <a:r>
              <a:rPr lang="en-US" dirty="0"/>
              <a:t>H</a:t>
            </a:r>
            <a:r>
              <a:rPr lang="en-US" baseline="-25000" dirty="0"/>
              <a:t>0</a:t>
            </a:r>
            <a:r>
              <a:rPr lang="en-US" dirty="0"/>
              <a:t>: </a:t>
            </a:r>
            <a:r>
              <a:rPr lang="el-GR" dirty="0"/>
              <a:t>μ</a:t>
            </a:r>
            <a:r>
              <a:rPr lang="en-US" baseline="-25000" dirty="0"/>
              <a:t>x</a:t>
            </a:r>
            <a:r>
              <a:rPr lang="en-US" dirty="0"/>
              <a:t> = </a:t>
            </a:r>
            <a:r>
              <a:rPr lang="el-GR" dirty="0"/>
              <a:t>μ</a:t>
            </a:r>
            <a:r>
              <a:rPr lang="en-US" baseline="-25000" dirty="0"/>
              <a:t>y</a:t>
            </a:r>
            <a:br>
              <a:rPr lang="en-US" baseline="-25000" dirty="0"/>
            </a:br>
            <a:r>
              <a:rPr lang="en-US" dirty="0"/>
              <a:t>H</a:t>
            </a:r>
            <a:r>
              <a:rPr lang="en-US" baseline="-25000" dirty="0"/>
              <a:t>a</a:t>
            </a:r>
            <a:r>
              <a:rPr lang="en-US" dirty="0"/>
              <a:t>: </a:t>
            </a:r>
            <a:r>
              <a:rPr lang="el-GR" dirty="0"/>
              <a:t>μ</a:t>
            </a:r>
            <a:r>
              <a:rPr lang="en-US" baseline="-25000" dirty="0"/>
              <a:t>x</a:t>
            </a:r>
            <a:r>
              <a:rPr lang="en-US" dirty="0"/>
              <a:t> &gt; </a:t>
            </a:r>
            <a:r>
              <a:rPr lang="el-GR" dirty="0"/>
              <a:t>μ</a:t>
            </a:r>
            <a:r>
              <a:rPr lang="en-US" baseline="-25000" dirty="0"/>
              <a:t>y</a:t>
            </a:r>
            <a:br>
              <a:rPr lang="en-US" baseline="-25000" dirty="0"/>
            </a:br>
            <a:endParaRPr lang="en-US" dirty="0"/>
          </a:p>
        </p:txBody>
      </p:sp>
      <p:sp>
        <p:nvSpPr>
          <p:cNvPr id="6" name="Content Placeholder 5">
            <a:extLst>
              <a:ext uri="{FF2B5EF4-FFF2-40B4-BE49-F238E27FC236}">
                <a16:creationId xmlns:a16="http://schemas.microsoft.com/office/drawing/2014/main" id="{359F939C-376C-7346-AF9E-7E4DC2252020}"/>
              </a:ext>
            </a:extLst>
          </p:cNvPr>
          <p:cNvSpPr>
            <a:spLocks noGrp="1"/>
          </p:cNvSpPr>
          <p:nvPr>
            <p:ph sz="half" idx="2"/>
          </p:nvPr>
        </p:nvSpPr>
        <p:spPr/>
        <p:txBody>
          <a:bodyPr/>
          <a:lstStyle/>
          <a:p>
            <a:r>
              <a:rPr lang="en-US" dirty="0"/>
              <a:t>H</a:t>
            </a:r>
            <a:r>
              <a:rPr lang="en-US" baseline="-25000" dirty="0"/>
              <a:t>0</a:t>
            </a:r>
            <a:r>
              <a:rPr lang="en-US" dirty="0"/>
              <a:t>: </a:t>
            </a:r>
            <a:r>
              <a:rPr lang="el-GR" dirty="0"/>
              <a:t>μ</a:t>
            </a:r>
            <a:r>
              <a:rPr lang="en-US" dirty="0"/>
              <a:t> = 0</a:t>
            </a:r>
            <a:br>
              <a:rPr lang="en-US" baseline="-25000" dirty="0"/>
            </a:br>
            <a:r>
              <a:rPr lang="en-US" dirty="0"/>
              <a:t>H</a:t>
            </a:r>
            <a:r>
              <a:rPr lang="en-US" baseline="-25000" dirty="0"/>
              <a:t>a</a:t>
            </a:r>
            <a:r>
              <a:rPr lang="en-US" dirty="0"/>
              <a:t>: </a:t>
            </a:r>
            <a:r>
              <a:rPr lang="el-GR" dirty="0"/>
              <a:t>μ</a:t>
            </a:r>
            <a:r>
              <a:rPr lang="en-US" dirty="0"/>
              <a:t> ≠ 0</a:t>
            </a:r>
            <a:br>
              <a:rPr lang="en-US" dirty="0"/>
            </a:br>
            <a:endParaRPr lang="en-US" dirty="0"/>
          </a:p>
          <a:p>
            <a:r>
              <a:rPr lang="en-US" dirty="0"/>
              <a:t>H</a:t>
            </a:r>
            <a:r>
              <a:rPr lang="en-US" baseline="-25000" dirty="0"/>
              <a:t>0</a:t>
            </a:r>
            <a:r>
              <a:rPr lang="en-US" dirty="0"/>
              <a:t>: </a:t>
            </a:r>
            <a:r>
              <a:rPr lang="el-GR" dirty="0"/>
              <a:t>μ</a:t>
            </a:r>
            <a:r>
              <a:rPr lang="en-US" baseline="-25000" dirty="0"/>
              <a:t>x</a:t>
            </a:r>
            <a:r>
              <a:rPr lang="en-US" dirty="0"/>
              <a:t> = </a:t>
            </a:r>
            <a:r>
              <a:rPr lang="el-GR" dirty="0"/>
              <a:t>μ</a:t>
            </a:r>
            <a:r>
              <a:rPr lang="en-US" baseline="-25000" dirty="0"/>
              <a:t>y</a:t>
            </a:r>
            <a:br>
              <a:rPr lang="en-US" baseline="-25000" dirty="0"/>
            </a:br>
            <a:r>
              <a:rPr lang="en-US" dirty="0"/>
              <a:t>H</a:t>
            </a:r>
            <a:r>
              <a:rPr lang="en-US" baseline="-25000" dirty="0"/>
              <a:t>a</a:t>
            </a:r>
            <a:r>
              <a:rPr lang="en-US" dirty="0"/>
              <a:t>: </a:t>
            </a:r>
            <a:r>
              <a:rPr lang="el-GR" dirty="0"/>
              <a:t>μ</a:t>
            </a:r>
            <a:r>
              <a:rPr lang="en-US" baseline="-25000" dirty="0"/>
              <a:t>x</a:t>
            </a:r>
            <a:r>
              <a:rPr lang="en-US" dirty="0"/>
              <a:t> ≠ </a:t>
            </a:r>
            <a:r>
              <a:rPr lang="el-GR" dirty="0"/>
              <a:t>μ</a:t>
            </a:r>
            <a:r>
              <a:rPr lang="en-US" baseline="-25000" dirty="0"/>
              <a:t>y</a:t>
            </a:r>
            <a:endParaRPr lang="en-US" dirty="0"/>
          </a:p>
          <a:p>
            <a:pPr marL="0" indent="0">
              <a:buNone/>
            </a:pPr>
            <a:endParaRPr lang="en-US" dirty="0"/>
          </a:p>
        </p:txBody>
      </p:sp>
    </p:spTree>
    <p:extLst>
      <p:ext uri="{BB962C8B-B14F-4D97-AF65-F5344CB8AC3E}">
        <p14:creationId xmlns:p14="http://schemas.microsoft.com/office/powerpoint/2010/main" val="136115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0E75-F663-6F40-A255-D1F8A50AE232}"/>
              </a:ext>
            </a:extLst>
          </p:cNvPr>
          <p:cNvSpPr>
            <a:spLocks noGrp="1"/>
          </p:cNvSpPr>
          <p:nvPr>
            <p:ph type="title"/>
          </p:nvPr>
        </p:nvSpPr>
        <p:spPr/>
        <p:txBody>
          <a:bodyPr/>
          <a:lstStyle/>
          <a:p>
            <a:r>
              <a:rPr lang="en-US" dirty="0"/>
              <a:t>Type I/II Errors</a:t>
            </a:r>
          </a:p>
        </p:txBody>
      </p:sp>
      <p:sp>
        <p:nvSpPr>
          <p:cNvPr id="3" name="Content Placeholder 2">
            <a:extLst>
              <a:ext uri="{FF2B5EF4-FFF2-40B4-BE49-F238E27FC236}">
                <a16:creationId xmlns:a16="http://schemas.microsoft.com/office/drawing/2014/main" id="{F7C4EAA2-D536-7B40-861C-2E5F702F14DA}"/>
              </a:ext>
            </a:extLst>
          </p:cNvPr>
          <p:cNvSpPr>
            <a:spLocks noGrp="1"/>
          </p:cNvSpPr>
          <p:nvPr>
            <p:ph idx="1"/>
          </p:nvPr>
        </p:nvSpPr>
        <p:spPr/>
        <p:txBody>
          <a:bodyPr/>
          <a:lstStyle/>
          <a:p>
            <a:r>
              <a:rPr lang="en-US" dirty="0"/>
              <a:t>A </a:t>
            </a:r>
            <a:r>
              <a:rPr lang="en-US" u="sng" dirty="0"/>
              <a:t>false positive</a:t>
            </a:r>
            <a:r>
              <a:rPr lang="en-US" dirty="0"/>
              <a:t> or </a:t>
            </a:r>
            <a:r>
              <a:rPr lang="en-US" b="1" dirty="0"/>
              <a:t>Type I </a:t>
            </a:r>
            <a:r>
              <a:rPr lang="en-US" dirty="0"/>
              <a:t>error happens when the null hypothesis is true, but we reject it. The probability of a Type I error is </a:t>
            </a:r>
            <a:r>
              <a:rPr lang="el-GR" b="1" dirty="0"/>
              <a:t>α</a:t>
            </a:r>
            <a:r>
              <a:rPr lang="el-GR" dirty="0"/>
              <a:t>. </a:t>
            </a:r>
          </a:p>
          <a:p>
            <a:r>
              <a:rPr lang="en-US" dirty="0"/>
              <a:t>A </a:t>
            </a:r>
            <a:r>
              <a:rPr lang="en-US" u="sng" dirty="0"/>
              <a:t>false negative</a:t>
            </a:r>
            <a:r>
              <a:rPr lang="en-US" dirty="0"/>
              <a:t> or </a:t>
            </a:r>
            <a:r>
              <a:rPr lang="en-US" b="1" dirty="0"/>
              <a:t>Type II </a:t>
            </a:r>
            <a:r>
              <a:rPr lang="en-US" dirty="0"/>
              <a:t>error happens when the null hypothesis is false, but we fail to reject it. The probability of a Type II error is </a:t>
            </a:r>
            <a:r>
              <a:rPr lang="el-GR" b="1" dirty="0"/>
              <a:t>β</a:t>
            </a:r>
            <a:endParaRPr lang="en-US" b="1" dirty="0"/>
          </a:p>
          <a:p>
            <a:r>
              <a:rPr lang="en-US" dirty="0"/>
              <a:t>The statistical </a:t>
            </a:r>
            <a:r>
              <a:rPr lang="en-US" b="1" dirty="0"/>
              <a:t>Power</a:t>
            </a:r>
            <a:r>
              <a:rPr lang="en-US" dirty="0"/>
              <a:t> of a test is the probability of rejecting the null hypothesis when it’s false (or equivalently, 1 − </a:t>
            </a:r>
            <a:r>
              <a:rPr lang="el-GR" b="1" dirty="0"/>
              <a:t>β</a:t>
            </a:r>
            <a:r>
              <a:rPr lang="en-US" dirty="0"/>
              <a:t>). </a:t>
            </a:r>
          </a:p>
          <a:p>
            <a:pPr lvl="1"/>
            <a:r>
              <a:rPr lang="en-US" dirty="0"/>
              <a:t>Power is usually computed based on a particular assumed value for the quantity being tested: “if the value is actually ___, then the power of this test is___.” It also depends on the threshold determined by </a:t>
            </a:r>
            <a:r>
              <a:rPr lang="el-GR" b="1" dirty="0"/>
              <a:t>α</a:t>
            </a:r>
            <a:r>
              <a:rPr lang="el-GR" dirty="0"/>
              <a:t>.</a:t>
            </a:r>
            <a:endParaRPr lang="en-US" dirty="0"/>
          </a:p>
          <a:p>
            <a:r>
              <a:rPr lang="en-US" dirty="0"/>
              <a:t>You can minimize either </a:t>
            </a:r>
            <a:r>
              <a:rPr lang="el-GR" dirty="0"/>
              <a:t>α </a:t>
            </a:r>
            <a:r>
              <a:rPr lang="en-US" dirty="0"/>
              <a:t>or </a:t>
            </a:r>
            <a:r>
              <a:rPr lang="el-GR" dirty="0"/>
              <a:t>β</a:t>
            </a:r>
            <a:r>
              <a:rPr lang="en-US" dirty="0"/>
              <a:t>, </a:t>
            </a:r>
            <a:r>
              <a:rPr lang="en-US" b="1" dirty="0"/>
              <a:t>not both</a:t>
            </a:r>
            <a:r>
              <a:rPr lang="en-US" dirty="0"/>
              <a:t>.</a:t>
            </a:r>
          </a:p>
        </p:txBody>
      </p:sp>
    </p:spTree>
    <p:extLst>
      <p:ext uri="{BB962C8B-B14F-4D97-AF65-F5344CB8AC3E}">
        <p14:creationId xmlns:p14="http://schemas.microsoft.com/office/powerpoint/2010/main" val="20200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What do you really need to learn?</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p:txBody>
          <a:bodyPr/>
          <a:lstStyle/>
          <a:p>
            <a:r>
              <a:rPr lang="en-US" b="1" dirty="0"/>
              <a:t>The big idea: </a:t>
            </a:r>
            <a:r>
              <a:rPr lang="en-US" dirty="0"/>
              <a:t>we make estimates, try to summarize our uncertainty about them. </a:t>
            </a:r>
            <a:br>
              <a:rPr lang="en-US" dirty="0"/>
            </a:br>
            <a:endParaRPr lang="en-US" dirty="0">
              <a:effectLst/>
            </a:endParaRPr>
          </a:p>
          <a:p>
            <a:r>
              <a:rPr lang="en-US" dirty="0"/>
              <a:t>The idea of a </a:t>
            </a:r>
            <a:r>
              <a:rPr lang="en-US" b="1" dirty="0"/>
              <a:t>Confidence Interval </a:t>
            </a:r>
            <a:r>
              <a:rPr lang="en-US" dirty="0"/>
              <a:t>presumes we can:</a:t>
            </a:r>
          </a:p>
          <a:p>
            <a:pPr lvl="1"/>
            <a:r>
              <a:rPr lang="en-US" dirty="0"/>
              <a:t>Imagine a sampling distribution</a:t>
            </a:r>
          </a:p>
          <a:p>
            <a:pPr lvl="1"/>
            <a:r>
              <a:rPr lang="en-US" dirty="0"/>
              <a:t>Find a way to, </a:t>
            </a:r>
            <a:r>
              <a:rPr lang="en-US" u="sng" dirty="0"/>
              <a:t>using only one sample</a:t>
            </a:r>
            <a:r>
              <a:rPr lang="en-US" dirty="0"/>
              <a:t>, get estimate of how uncertain we are.</a:t>
            </a:r>
            <a:br>
              <a:rPr lang="en-US" dirty="0"/>
            </a:br>
            <a:endParaRPr lang="en-US" dirty="0">
              <a:effectLst/>
            </a:endParaRPr>
          </a:p>
          <a:p>
            <a:r>
              <a:rPr lang="en-US" dirty="0"/>
              <a:t>This can be tricky, but we will try to understand the important cases clearly (and defer the unusual ones).</a:t>
            </a:r>
            <a:endParaRPr lang="en-US" dirty="0">
              <a:effectLst/>
            </a:endParaRPr>
          </a:p>
          <a:p>
            <a:endParaRPr lang="en-US" dirty="0"/>
          </a:p>
        </p:txBody>
      </p:sp>
    </p:spTree>
    <p:extLst>
      <p:ext uri="{BB962C8B-B14F-4D97-AF65-F5344CB8AC3E}">
        <p14:creationId xmlns:p14="http://schemas.microsoft.com/office/powerpoint/2010/main" val="195606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CE260FB-7299-D349-9C41-857E5A9EF35C}"/>
              </a:ext>
            </a:extLst>
          </p:cNvPr>
          <p:cNvPicPr>
            <a:picLocks noGrp="1" noChangeAspect="1"/>
          </p:cNvPicPr>
          <p:nvPr>
            <p:ph idx="1"/>
          </p:nvPr>
        </p:nvPicPr>
        <p:blipFill>
          <a:blip r:embed="rId2"/>
          <a:stretch>
            <a:fillRect/>
          </a:stretch>
        </p:blipFill>
        <p:spPr>
          <a:xfrm>
            <a:off x="691310" y="1341120"/>
            <a:ext cx="10809379" cy="5112544"/>
          </a:xfrm>
        </p:spPr>
      </p:pic>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endParaRPr lang="en-US"/>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Tree>
    <p:extLst>
      <p:ext uri="{BB962C8B-B14F-4D97-AF65-F5344CB8AC3E}">
        <p14:creationId xmlns:p14="http://schemas.microsoft.com/office/powerpoint/2010/main" val="321378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r>
              <a:rPr lang="en-US" dirty="0"/>
              <a:t>Hypothesis Testing Recipe</a:t>
            </a:r>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
        <p:nvSpPr>
          <p:cNvPr id="3" name="Content Placeholder 2">
            <a:extLst>
              <a:ext uri="{FF2B5EF4-FFF2-40B4-BE49-F238E27FC236}">
                <a16:creationId xmlns:a16="http://schemas.microsoft.com/office/drawing/2014/main" id="{BE11A17B-BB92-3D43-BB03-FC5321CF6B24}"/>
              </a:ext>
            </a:extLst>
          </p:cNvPr>
          <p:cNvSpPr>
            <a:spLocks noGrp="1"/>
          </p:cNvSpPr>
          <p:nvPr>
            <p:ph idx="1"/>
          </p:nvPr>
        </p:nvSpPr>
        <p:spPr/>
        <p:txBody>
          <a:bodyPr/>
          <a:lstStyle/>
          <a:p>
            <a:pPr marL="514350" indent="-514350">
              <a:buFont typeface="+mj-lt"/>
              <a:buAutoNum type="arabicPeriod"/>
            </a:pPr>
            <a:r>
              <a:rPr lang="en-US" dirty="0"/>
              <a:t>Formulate a Null/Alternative Hypothesis.</a:t>
            </a:r>
          </a:p>
          <a:p>
            <a:pPr marL="514350" indent="-514350">
              <a:buFont typeface="+mj-lt"/>
              <a:buAutoNum type="arabicPeriod"/>
            </a:pPr>
            <a:r>
              <a:rPr lang="en-US" dirty="0"/>
              <a:t>Pick a significance level </a:t>
            </a:r>
            <a:r>
              <a:rPr lang="el-GR" dirty="0"/>
              <a:t>α</a:t>
            </a:r>
            <a:r>
              <a:rPr lang="en-US" dirty="0"/>
              <a:t> (typically 0.05).</a:t>
            </a:r>
          </a:p>
          <a:p>
            <a:pPr marL="514350" indent="-514350">
              <a:buFont typeface="+mj-lt"/>
              <a:buAutoNum type="arabicPeriod"/>
            </a:pPr>
            <a:r>
              <a:rPr lang="en-US" dirty="0"/>
              <a:t>Compute the test statistic on your data.</a:t>
            </a:r>
          </a:p>
          <a:p>
            <a:pPr marL="514350" indent="-514350">
              <a:buFont typeface="+mj-lt"/>
              <a:buAutoNum type="arabicPeriod"/>
            </a:pPr>
            <a:r>
              <a:rPr lang="en-US" dirty="0"/>
              <a:t>Assess the probability p of this test statistic under the Null hypothesis.</a:t>
            </a:r>
          </a:p>
          <a:p>
            <a:pPr marL="514350" indent="-514350">
              <a:buFont typeface="+mj-lt"/>
              <a:buAutoNum type="arabicPeriod"/>
            </a:pPr>
            <a:r>
              <a:rPr lang="en-US" dirty="0"/>
              <a:t>If p &lt; </a:t>
            </a:r>
            <a:r>
              <a:rPr lang="el-GR" dirty="0"/>
              <a:t>α</a:t>
            </a:r>
            <a:r>
              <a:rPr lang="en-US" dirty="0"/>
              <a:t>,</a:t>
            </a:r>
            <a:r>
              <a:rPr lang="el-GR" dirty="0"/>
              <a:t> </a:t>
            </a:r>
            <a:r>
              <a:rPr lang="en-US" dirty="0"/>
              <a:t>reject the Null. Otherwise, fail to reject the Null.</a:t>
            </a:r>
          </a:p>
        </p:txBody>
      </p:sp>
    </p:spTree>
    <p:extLst>
      <p:ext uri="{BB962C8B-B14F-4D97-AF65-F5344CB8AC3E}">
        <p14:creationId xmlns:p14="http://schemas.microsoft.com/office/powerpoint/2010/main" val="62808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r>
              <a:rPr lang="en-US" dirty="0"/>
              <a:t>Hypothesis Testing Recipe</a:t>
            </a:r>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
        <p:nvSpPr>
          <p:cNvPr id="3" name="Content Placeholder 2">
            <a:extLst>
              <a:ext uri="{FF2B5EF4-FFF2-40B4-BE49-F238E27FC236}">
                <a16:creationId xmlns:a16="http://schemas.microsoft.com/office/drawing/2014/main" id="{BE11A17B-BB92-3D43-BB03-FC5321CF6B24}"/>
              </a:ext>
            </a:extLst>
          </p:cNvPr>
          <p:cNvSpPr>
            <a:spLocks noGrp="1"/>
          </p:cNvSpPr>
          <p:nvPr>
            <p:ph idx="1"/>
          </p:nvPr>
        </p:nvSpPr>
        <p:spPr/>
        <p:txBody>
          <a:bodyPr>
            <a:normAutofit lnSpcReduction="10000"/>
          </a:bodyPr>
          <a:lstStyle/>
          <a:p>
            <a:pPr marL="0" indent="0">
              <a:buNone/>
            </a:pPr>
            <a:r>
              <a:rPr lang="en-US" dirty="0"/>
              <a:t>Generally…</a:t>
            </a:r>
          </a:p>
          <a:p>
            <a:pPr marL="514350" indent="-514350">
              <a:buFont typeface="+mj-lt"/>
              <a:buAutoNum type="arabicPeriod"/>
            </a:pPr>
            <a:r>
              <a:rPr lang="en-US" dirty="0"/>
              <a:t>When </a:t>
            </a:r>
            <a:r>
              <a:rPr lang="el-GR" dirty="0"/>
              <a:t>σ</a:t>
            </a:r>
            <a:r>
              <a:rPr lang="en-US" dirty="0"/>
              <a:t> is known =&gt; z-test</a:t>
            </a:r>
          </a:p>
          <a:p>
            <a:pPr marL="514350" indent="-514350">
              <a:buFont typeface="+mj-lt"/>
              <a:buAutoNum type="arabicPeriod"/>
            </a:pPr>
            <a:r>
              <a:rPr lang="en-US" dirty="0"/>
              <a:t>When </a:t>
            </a:r>
            <a:r>
              <a:rPr lang="el-GR" dirty="0"/>
              <a:t>σ</a:t>
            </a:r>
            <a:r>
              <a:rPr lang="en-US" dirty="0"/>
              <a:t> is unknown =&gt; t-test</a:t>
            </a:r>
          </a:p>
          <a:p>
            <a:pPr marL="971550" lvl="1" indent="-514350">
              <a:buFont typeface="+mj-lt"/>
              <a:buAutoNum type="arabicPeriod"/>
            </a:pPr>
            <a:r>
              <a:rPr lang="en-US" dirty="0"/>
              <a:t>scipy.stats.ttest_1samp</a:t>
            </a:r>
          </a:p>
          <a:p>
            <a:pPr marL="971550" lvl="1" indent="-514350">
              <a:buFont typeface="+mj-lt"/>
              <a:buAutoNum type="arabicPeriod"/>
            </a:pPr>
            <a:r>
              <a:rPr lang="en-US" dirty="0" err="1"/>
              <a:t>scipy.stats.ttest_ind</a:t>
            </a:r>
            <a:r>
              <a:rPr lang="en-US" dirty="0"/>
              <a:t>, </a:t>
            </a:r>
            <a:r>
              <a:rPr lang="en-US" dirty="0" err="1"/>
              <a:t>statsmodels.stats.weightstats.ttest_ind</a:t>
            </a:r>
            <a:endParaRPr lang="en-US" dirty="0"/>
          </a:p>
          <a:p>
            <a:pPr marL="514350" indent="-514350">
              <a:buFont typeface="+mj-lt"/>
              <a:buAutoNum type="arabicPeriod"/>
            </a:pPr>
            <a:endParaRPr lang="en-US" dirty="0"/>
          </a:p>
          <a:p>
            <a:pPr marL="514350" indent="-514350">
              <a:buFont typeface="+mj-lt"/>
              <a:buAutoNum type="arabicPeriod"/>
            </a:pPr>
            <a:r>
              <a:rPr lang="en-US" dirty="0"/>
              <a:t>Two-sample test</a:t>
            </a:r>
          </a:p>
          <a:p>
            <a:pPr marL="971550" lvl="1" indent="-514350">
              <a:buFont typeface="+mj-lt"/>
              <a:buAutoNum type="arabicPeriod"/>
            </a:pPr>
            <a:r>
              <a:rPr lang="en-US" dirty="0"/>
              <a:t>Matched pairs? Reduce to one sample case</a:t>
            </a:r>
          </a:p>
          <a:p>
            <a:pPr marL="971550" lvl="1" indent="-514350">
              <a:buFont typeface="+mj-lt"/>
              <a:buAutoNum type="arabicPeriod"/>
            </a:pPr>
            <a:r>
              <a:rPr lang="en-US" dirty="0"/>
              <a:t>Common variances? Pool variance</a:t>
            </a:r>
          </a:p>
          <a:p>
            <a:pPr marL="971550" lvl="1" indent="-514350">
              <a:buFont typeface="+mj-lt"/>
              <a:buAutoNum type="arabicPeriod"/>
            </a:pPr>
            <a:r>
              <a:rPr lang="en-US" dirty="0"/>
              <a:t>Unequal variances? Welch’s t-test (lower power)</a:t>
            </a:r>
          </a:p>
          <a:p>
            <a:pPr marL="514350" indent="-514350">
              <a:buFont typeface="+mj-lt"/>
              <a:buAutoNum type="arabicPeriod"/>
            </a:pPr>
            <a:endParaRPr lang="en-US" dirty="0"/>
          </a:p>
        </p:txBody>
      </p:sp>
    </p:spTree>
    <p:extLst>
      <p:ext uri="{BB962C8B-B14F-4D97-AF65-F5344CB8AC3E}">
        <p14:creationId xmlns:p14="http://schemas.microsoft.com/office/powerpoint/2010/main" val="82589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E6699103-F0AF-734A-8BDA-130F80A75C87}"/>
              </a:ext>
            </a:extLst>
          </p:cNvPr>
          <p:cNvPicPr>
            <a:picLocks noGrp="1" noChangeAspect="1"/>
          </p:cNvPicPr>
          <p:nvPr>
            <p:ph idx="1"/>
          </p:nvPr>
        </p:nvPicPr>
        <p:blipFill>
          <a:blip r:embed="rId3"/>
          <a:stretch>
            <a:fillRect/>
          </a:stretch>
        </p:blipFill>
        <p:spPr>
          <a:xfrm>
            <a:off x="622582" y="365125"/>
            <a:ext cx="10946835" cy="6157595"/>
          </a:xfrm>
        </p:spPr>
      </p:pic>
    </p:spTree>
    <p:extLst>
      <p:ext uri="{BB962C8B-B14F-4D97-AF65-F5344CB8AC3E}">
        <p14:creationId xmlns:p14="http://schemas.microsoft.com/office/powerpoint/2010/main" val="424545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64B336-C416-8D42-8E29-BC39CFF2CCF1}"/>
              </a:ext>
            </a:extLst>
          </p:cNvPr>
          <p:cNvPicPr>
            <a:picLocks noGrp="1" noChangeAspect="1"/>
          </p:cNvPicPr>
          <p:nvPr>
            <p:ph idx="1"/>
          </p:nvPr>
        </p:nvPicPr>
        <p:blipFill>
          <a:blip r:embed="rId3"/>
          <a:stretch>
            <a:fillRect/>
          </a:stretch>
        </p:blipFill>
        <p:spPr>
          <a:xfrm>
            <a:off x="554849" y="365125"/>
            <a:ext cx="11082302" cy="6233795"/>
          </a:xfrm>
        </p:spPr>
      </p:pic>
    </p:spTree>
    <p:extLst>
      <p:ext uri="{BB962C8B-B14F-4D97-AF65-F5344CB8AC3E}">
        <p14:creationId xmlns:p14="http://schemas.microsoft.com/office/powerpoint/2010/main" val="3770457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AE9163-AC6D-EB44-AFE4-E89E328FCD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D123BF-69E9-7A40-9D0D-56D3400964C6}"/>
              </a:ext>
            </a:extLst>
          </p:cNvPr>
          <p:cNvPicPr>
            <a:picLocks noChangeAspect="1"/>
          </p:cNvPicPr>
          <p:nvPr/>
        </p:nvPicPr>
        <p:blipFill rotWithShape="1">
          <a:blip r:embed="rId3"/>
          <a:srcRect t="-5324" b="19103"/>
          <a:stretch/>
        </p:blipFill>
        <p:spPr>
          <a:xfrm>
            <a:off x="0" y="0"/>
            <a:ext cx="12192000" cy="5913120"/>
          </a:xfrm>
          <a:prstGeom prst="rect">
            <a:avLst/>
          </a:prstGeom>
        </p:spPr>
      </p:pic>
      <p:sp>
        <p:nvSpPr>
          <p:cNvPr id="7" name="Rectangle 6">
            <a:extLst>
              <a:ext uri="{FF2B5EF4-FFF2-40B4-BE49-F238E27FC236}">
                <a16:creationId xmlns:a16="http://schemas.microsoft.com/office/drawing/2014/main" id="{A30E4862-8996-C841-91BB-76970EA42E14}"/>
              </a:ext>
            </a:extLst>
          </p:cNvPr>
          <p:cNvSpPr/>
          <p:nvPr/>
        </p:nvSpPr>
        <p:spPr>
          <a:xfrm>
            <a:off x="7955280" y="2270760"/>
            <a:ext cx="4236720"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79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790A-7BAD-CD4E-8902-8E39F7DA76E3}"/>
              </a:ext>
            </a:extLst>
          </p:cNvPr>
          <p:cNvSpPr>
            <a:spLocks noGrp="1"/>
          </p:cNvSpPr>
          <p:nvPr>
            <p:ph type="title"/>
          </p:nvPr>
        </p:nvSpPr>
        <p:spPr/>
        <p:txBody>
          <a:bodyPr/>
          <a:lstStyle/>
          <a:p>
            <a:r>
              <a:rPr lang="en-US" dirty="0"/>
              <a:t>Important Warnings for Hypothesis Testing !</a:t>
            </a:r>
          </a:p>
        </p:txBody>
      </p:sp>
      <p:sp>
        <p:nvSpPr>
          <p:cNvPr id="3" name="Content Placeholder 2">
            <a:extLst>
              <a:ext uri="{FF2B5EF4-FFF2-40B4-BE49-F238E27FC236}">
                <a16:creationId xmlns:a16="http://schemas.microsoft.com/office/drawing/2014/main" id="{27D3A171-F946-9945-88D6-48F7547049B4}"/>
              </a:ext>
            </a:extLst>
          </p:cNvPr>
          <p:cNvSpPr>
            <a:spLocks noGrp="1"/>
          </p:cNvSpPr>
          <p:nvPr>
            <p:ph idx="1"/>
          </p:nvPr>
        </p:nvSpPr>
        <p:spPr/>
        <p:txBody>
          <a:bodyPr>
            <a:normAutofit lnSpcReduction="10000"/>
          </a:bodyPr>
          <a:lstStyle/>
          <a:p>
            <a:r>
              <a:rPr lang="en-US" b="1" dirty="0"/>
              <a:t>Rejecting the null hypothesis</a:t>
            </a:r>
            <a:r>
              <a:rPr lang="en-US" dirty="0"/>
              <a:t>: Any statement stronger than “the data do not support the null hypothesis” should be made with extreme caution.</a:t>
            </a:r>
          </a:p>
          <a:p>
            <a:r>
              <a:rPr lang="en-US" b="1" dirty="0"/>
              <a:t>Independent and identically distributed</a:t>
            </a:r>
            <a:r>
              <a:rPr lang="en-US" dirty="0"/>
              <a:t>: Many of our derivations and methods depend on samples being independent and identically distributed. It’s important to be aware of the assumptions you need to use a particular method or test.</a:t>
            </a:r>
          </a:p>
          <a:p>
            <a:r>
              <a:rPr lang="en-US" b="1" dirty="0"/>
              <a:t>Practical vs statistical significance</a:t>
            </a:r>
            <a:r>
              <a:rPr lang="en-US" dirty="0"/>
              <a:t>: with large enough n, any minutely small difference can be made statistically significant. Sometimes small differences like this matter (e.g., in close elections), but many times they don’t. Big Data is rife with this!</a:t>
            </a:r>
          </a:p>
        </p:txBody>
      </p:sp>
    </p:spTree>
    <p:extLst>
      <p:ext uri="{BB962C8B-B14F-4D97-AF65-F5344CB8AC3E}">
        <p14:creationId xmlns:p14="http://schemas.microsoft.com/office/powerpoint/2010/main" val="400782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EA7603-E717-214F-B99C-DF32308624D2}"/>
              </a:ext>
            </a:extLst>
          </p:cNvPr>
          <p:cNvPicPr>
            <a:picLocks noChangeAspect="1"/>
          </p:cNvPicPr>
          <p:nvPr/>
        </p:nvPicPr>
        <p:blipFill rotWithShape="1">
          <a:blip r:embed="rId2"/>
          <a:srcRect b="79111"/>
          <a:stretch/>
        </p:blipFill>
        <p:spPr>
          <a:xfrm>
            <a:off x="1478280" y="1359930"/>
            <a:ext cx="9235440" cy="5351691"/>
          </a:xfrm>
          <a:prstGeom prst="rect">
            <a:avLst/>
          </a:prstGeom>
        </p:spPr>
      </p:pic>
      <p:sp>
        <p:nvSpPr>
          <p:cNvPr id="5" name="Title 4">
            <a:extLst>
              <a:ext uri="{FF2B5EF4-FFF2-40B4-BE49-F238E27FC236}">
                <a16:creationId xmlns:a16="http://schemas.microsoft.com/office/drawing/2014/main" id="{C95EC8CB-EBA3-A241-B286-A4559D2D6143}"/>
              </a:ext>
            </a:extLst>
          </p:cNvPr>
          <p:cNvSpPr>
            <a:spLocks noGrp="1"/>
          </p:cNvSpPr>
          <p:nvPr>
            <p:ph type="title"/>
          </p:nvPr>
        </p:nvSpPr>
        <p:spPr/>
        <p:txBody>
          <a:bodyPr/>
          <a:lstStyle/>
          <a:p>
            <a:r>
              <a:rPr lang="en-US" dirty="0"/>
              <a:t>XKCD 882</a:t>
            </a:r>
          </a:p>
        </p:txBody>
      </p:sp>
    </p:spTree>
    <p:extLst>
      <p:ext uri="{BB962C8B-B14F-4D97-AF65-F5344CB8AC3E}">
        <p14:creationId xmlns:p14="http://schemas.microsoft.com/office/powerpoint/2010/main" val="3401691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EA7603-E717-214F-B99C-DF32308624D2}"/>
              </a:ext>
            </a:extLst>
          </p:cNvPr>
          <p:cNvPicPr>
            <a:picLocks noChangeAspect="1"/>
          </p:cNvPicPr>
          <p:nvPr/>
        </p:nvPicPr>
        <p:blipFill rotWithShape="1">
          <a:blip r:embed="rId2"/>
          <a:srcRect t="21556" b="25333"/>
          <a:stretch/>
        </p:blipFill>
        <p:spPr>
          <a:xfrm>
            <a:off x="914400" y="218522"/>
            <a:ext cx="4419600" cy="6511581"/>
          </a:xfrm>
          <a:prstGeom prst="rect">
            <a:avLst/>
          </a:prstGeom>
        </p:spPr>
      </p:pic>
      <p:pic>
        <p:nvPicPr>
          <p:cNvPr id="5" name="Picture 4">
            <a:extLst>
              <a:ext uri="{FF2B5EF4-FFF2-40B4-BE49-F238E27FC236}">
                <a16:creationId xmlns:a16="http://schemas.microsoft.com/office/drawing/2014/main" id="{1AD1CB30-E1B4-3445-8777-F26670658064}"/>
              </a:ext>
            </a:extLst>
          </p:cNvPr>
          <p:cNvPicPr>
            <a:picLocks noChangeAspect="1"/>
          </p:cNvPicPr>
          <p:nvPr/>
        </p:nvPicPr>
        <p:blipFill rotWithShape="1">
          <a:blip r:embed="rId2"/>
          <a:srcRect l="23492" t="74889" r="22875"/>
          <a:stretch/>
        </p:blipFill>
        <p:spPr>
          <a:xfrm>
            <a:off x="7223760" y="515038"/>
            <a:ext cx="4556760" cy="5918550"/>
          </a:xfrm>
          <a:prstGeom prst="rect">
            <a:avLst/>
          </a:prstGeom>
        </p:spPr>
      </p:pic>
      <p:cxnSp>
        <p:nvCxnSpPr>
          <p:cNvPr id="7" name="Straight Arrow Connector 6">
            <a:extLst>
              <a:ext uri="{FF2B5EF4-FFF2-40B4-BE49-F238E27FC236}">
                <a16:creationId xmlns:a16="http://schemas.microsoft.com/office/drawing/2014/main" id="{03C019F5-CF88-AA42-8CFB-37CD6721326B}"/>
              </a:ext>
            </a:extLst>
          </p:cNvPr>
          <p:cNvCxnSpPr/>
          <p:nvPr/>
        </p:nvCxnSpPr>
        <p:spPr>
          <a:xfrm>
            <a:off x="5760720" y="3352800"/>
            <a:ext cx="12039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5AF7EBF-CF18-934A-A702-C9E3D61965A7}"/>
              </a:ext>
            </a:extLst>
          </p:cNvPr>
          <p:cNvSpPr/>
          <p:nvPr/>
        </p:nvSpPr>
        <p:spPr>
          <a:xfrm>
            <a:off x="9464886" y="6433588"/>
            <a:ext cx="2315634" cy="369332"/>
          </a:xfrm>
          <a:prstGeom prst="rect">
            <a:avLst/>
          </a:prstGeom>
        </p:spPr>
        <p:txBody>
          <a:bodyPr wrap="none">
            <a:spAutoFit/>
          </a:bodyPr>
          <a:lstStyle/>
          <a:p>
            <a:r>
              <a:rPr lang="en-US" dirty="0"/>
              <a:t>https://</a:t>
            </a:r>
            <a:r>
              <a:rPr lang="en-US" dirty="0" err="1"/>
              <a:t>xkcd.com</a:t>
            </a:r>
            <a:r>
              <a:rPr lang="en-US" dirty="0"/>
              <a:t>/882/</a:t>
            </a:r>
          </a:p>
        </p:txBody>
      </p:sp>
    </p:spTree>
    <p:extLst>
      <p:ext uri="{BB962C8B-B14F-4D97-AF65-F5344CB8AC3E}">
        <p14:creationId xmlns:p14="http://schemas.microsoft.com/office/powerpoint/2010/main" val="4094040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790A-7BAD-CD4E-8902-8E39F7DA76E3}"/>
              </a:ext>
            </a:extLst>
          </p:cNvPr>
          <p:cNvSpPr>
            <a:spLocks noGrp="1"/>
          </p:cNvSpPr>
          <p:nvPr>
            <p:ph type="title"/>
          </p:nvPr>
        </p:nvSpPr>
        <p:spPr/>
        <p:txBody>
          <a:bodyPr/>
          <a:lstStyle/>
          <a:p>
            <a:r>
              <a:rPr lang="en-US" dirty="0"/>
              <a:t>Correcting for Multiple Comparisons</a:t>
            </a:r>
          </a:p>
        </p:txBody>
      </p:sp>
      <p:sp>
        <p:nvSpPr>
          <p:cNvPr id="3" name="Content Placeholder 2">
            <a:extLst>
              <a:ext uri="{FF2B5EF4-FFF2-40B4-BE49-F238E27FC236}">
                <a16:creationId xmlns:a16="http://schemas.microsoft.com/office/drawing/2014/main" id="{27D3A171-F946-9945-88D6-48F7547049B4}"/>
              </a:ext>
            </a:extLst>
          </p:cNvPr>
          <p:cNvSpPr>
            <a:spLocks noGrp="1"/>
          </p:cNvSpPr>
          <p:nvPr>
            <p:ph idx="1"/>
          </p:nvPr>
        </p:nvSpPr>
        <p:spPr/>
        <p:txBody>
          <a:bodyPr/>
          <a:lstStyle/>
          <a:p>
            <a:r>
              <a:rPr lang="en-US" dirty="0"/>
              <a:t>Suppose you conduct 20 tests at a significance level of 0.05. Then on average, just by chance</a:t>
            </a:r>
            <a:r>
              <a:rPr lang="en-US" u="sng" dirty="0"/>
              <a:t>, even if the null hypothesis is wrong</a:t>
            </a:r>
            <a:r>
              <a:rPr lang="en-US" dirty="0"/>
              <a:t>, one of the tests will show a significant difference!</a:t>
            </a:r>
          </a:p>
          <a:p>
            <a:r>
              <a:rPr lang="en-US" dirty="0"/>
              <a:t>There are a few standard ways of addressing this issue: </a:t>
            </a:r>
          </a:p>
          <a:p>
            <a:pPr lvl="1"/>
            <a:r>
              <a:rPr lang="en-US" b="1" i="1" dirty="0"/>
              <a:t>Bonferroni correction</a:t>
            </a:r>
            <a:r>
              <a:rPr lang="en-US" dirty="0"/>
              <a:t>: If we’re doing </a:t>
            </a:r>
            <a:r>
              <a:rPr lang="en-US" i="1" dirty="0"/>
              <a:t>m</a:t>
            </a:r>
            <a:r>
              <a:rPr lang="en-US" dirty="0"/>
              <a:t> tests, use a significance value of </a:t>
            </a:r>
            <a:r>
              <a:rPr lang="el-GR" dirty="0"/>
              <a:t>α/</a:t>
            </a:r>
            <a:r>
              <a:rPr lang="en-US" dirty="0"/>
              <a:t>m instead of </a:t>
            </a:r>
            <a:r>
              <a:rPr lang="el-GR" dirty="0"/>
              <a:t>α. </a:t>
            </a:r>
            <a:r>
              <a:rPr lang="en-US" dirty="0"/>
              <a:t>Note that this is </a:t>
            </a:r>
            <a:r>
              <a:rPr lang="en-US" u="sng" dirty="0"/>
              <a:t>very conservative</a:t>
            </a:r>
            <a:r>
              <a:rPr lang="en-US" dirty="0"/>
              <a:t>, and will dramatically reduce the number of acceptances.</a:t>
            </a:r>
          </a:p>
          <a:p>
            <a:pPr lvl="1"/>
            <a:r>
              <a:rPr lang="en-US" b="1" dirty="0"/>
              <a:t>False Discovery Rate </a:t>
            </a:r>
            <a:r>
              <a:rPr lang="en-US" dirty="0"/>
              <a:t>(</a:t>
            </a:r>
            <a:r>
              <a:rPr lang="en-US" dirty="0" err="1"/>
              <a:t>Benjamini</a:t>
            </a:r>
            <a:r>
              <a:rPr lang="en-US" dirty="0"/>
              <a:t>-Hochberg): guarantees </a:t>
            </a:r>
            <a:r>
              <a:rPr lang="el-GR" dirty="0"/>
              <a:t>α </a:t>
            </a:r>
            <a:r>
              <a:rPr lang="en-US" dirty="0"/>
              <a:t>overall error by using the very small significances to allow slightly larger ones through as well. </a:t>
            </a:r>
          </a:p>
          <a:p>
            <a:endParaRPr lang="en-US" dirty="0"/>
          </a:p>
        </p:txBody>
      </p:sp>
    </p:spTree>
    <p:extLst>
      <p:ext uri="{BB962C8B-B14F-4D97-AF65-F5344CB8AC3E}">
        <p14:creationId xmlns:p14="http://schemas.microsoft.com/office/powerpoint/2010/main" val="140558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61F6C-52AD-6B4B-AEE9-A1ED9DBDA4A6}"/>
              </a:ext>
            </a:extLst>
          </p:cNvPr>
          <p:cNvPicPr>
            <a:picLocks noChangeAspect="1"/>
          </p:cNvPicPr>
          <p:nvPr/>
        </p:nvPicPr>
        <p:blipFill>
          <a:blip r:embed="rId2"/>
          <a:stretch>
            <a:fillRect/>
          </a:stretch>
        </p:blipFill>
        <p:spPr>
          <a:xfrm>
            <a:off x="1519563" y="1027906"/>
            <a:ext cx="9152873" cy="5139690"/>
          </a:xfrm>
          <a:prstGeom prst="rect">
            <a:avLst/>
          </a:prstGeom>
        </p:spPr>
      </p:pic>
      <p:sp>
        <p:nvSpPr>
          <p:cNvPr id="6" name="Title 5">
            <a:extLst>
              <a:ext uri="{FF2B5EF4-FFF2-40B4-BE49-F238E27FC236}">
                <a16:creationId xmlns:a16="http://schemas.microsoft.com/office/drawing/2014/main" id="{0413AD4E-0A20-6343-9CBA-43BB64893B44}"/>
              </a:ext>
            </a:extLst>
          </p:cNvPr>
          <p:cNvSpPr>
            <a:spLocks noGrp="1"/>
          </p:cNvSpPr>
          <p:nvPr>
            <p:ph type="title"/>
          </p:nvPr>
        </p:nvSpPr>
        <p:spPr/>
        <p:txBody>
          <a:bodyPr/>
          <a:lstStyle/>
          <a:p>
            <a:endParaRPr lang="en-US" dirty="0"/>
          </a:p>
        </p:txBody>
      </p:sp>
      <p:sp>
        <p:nvSpPr>
          <p:cNvPr id="7" name="Donut 6">
            <a:extLst>
              <a:ext uri="{FF2B5EF4-FFF2-40B4-BE49-F238E27FC236}">
                <a16:creationId xmlns:a16="http://schemas.microsoft.com/office/drawing/2014/main" id="{47725BC5-45A1-314A-A254-09DC2B5AEA8C}"/>
              </a:ext>
            </a:extLst>
          </p:cNvPr>
          <p:cNvSpPr/>
          <p:nvPr/>
        </p:nvSpPr>
        <p:spPr>
          <a:xfrm>
            <a:off x="7955280" y="5593080"/>
            <a:ext cx="3200400" cy="85344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498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BCCB-1B1E-9948-A47D-24F00C2B331F}"/>
              </a:ext>
            </a:extLst>
          </p:cNvPr>
          <p:cNvSpPr>
            <a:spLocks noGrp="1"/>
          </p:cNvSpPr>
          <p:nvPr>
            <p:ph type="title"/>
          </p:nvPr>
        </p:nvSpPr>
        <p:spPr/>
        <p:txBody>
          <a:bodyPr/>
          <a:lstStyle/>
          <a:p>
            <a:r>
              <a:rPr lang="en-US" dirty="0"/>
              <a:t>Practical vs Statistical Significance </a:t>
            </a:r>
          </a:p>
        </p:txBody>
      </p:sp>
      <p:sp>
        <p:nvSpPr>
          <p:cNvPr id="3" name="Content Placeholder 2">
            <a:extLst>
              <a:ext uri="{FF2B5EF4-FFF2-40B4-BE49-F238E27FC236}">
                <a16:creationId xmlns:a16="http://schemas.microsoft.com/office/drawing/2014/main" id="{7693DD80-822D-C84E-8D72-14353E4F01B9}"/>
              </a:ext>
            </a:extLst>
          </p:cNvPr>
          <p:cNvSpPr>
            <a:spLocks noGrp="1"/>
          </p:cNvSpPr>
          <p:nvPr>
            <p:ph idx="1"/>
          </p:nvPr>
        </p:nvSpPr>
        <p:spPr/>
        <p:txBody>
          <a:bodyPr>
            <a:normAutofit/>
          </a:bodyPr>
          <a:lstStyle/>
          <a:p>
            <a:r>
              <a:rPr lang="en-US" dirty="0"/>
              <a:t>Flip a coin 1,000,000 times, is it fair?</a:t>
            </a:r>
          </a:p>
          <a:p>
            <a:r>
              <a:rPr lang="en-US" dirty="0"/>
              <a:t>H</a:t>
            </a:r>
            <a:r>
              <a:rPr lang="en-US" baseline="-25000" dirty="0"/>
              <a:t>0</a:t>
            </a:r>
            <a:r>
              <a:rPr lang="en-US" dirty="0"/>
              <a:t>: p = 0.5</a:t>
            </a:r>
            <a:br>
              <a:rPr lang="en-US" dirty="0"/>
            </a:br>
            <a:r>
              <a:rPr lang="en-US" dirty="0"/>
              <a:t>H</a:t>
            </a:r>
            <a:r>
              <a:rPr lang="en-US" baseline="-25000" dirty="0"/>
              <a:t>a</a:t>
            </a:r>
            <a:r>
              <a:rPr lang="en-US" dirty="0"/>
              <a:t>: p ≠ 0.5</a:t>
            </a:r>
            <a:endParaRPr lang="en-US" baseline="-25000" dirty="0"/>
          </a:p>
          <a:p>
            <a:r>
              <a:rPr lang="en-US" dirty="0"/>
              <a:t>We observe a sample proportion p-hat = 0.501, and check for significance</a:t>
            </a:r>
            <a:endParaRPr lang="en-US" baseline="-25000" dirty="0"/>
          </a:p>
          <a:p>
            <a:r>
              <a:rPr lang="en-US" dirty="0"/>
              <a:t>The large number of samples would lead to a p-value of 0.03. At a 5% significance level, we would declare this significant. For practical purposes, even if the true mean were in fact 0.501, the coin is almost as good as fair.</a:t>
            </a:r>
          </a:p>
        </p:txBody>
      </p:sp>
    </p:spTree>
    <p:extLst>
      <p:ext uri="{BB962C8B-B14F-4D97-AF65-F5344CB8AC3E}">
        <p14:creationId xmlns:p14="http://schemas.microsoft.com/office/powerpoint/2010/main" val="73035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BCCB-1B1E-9948-A47D-24F00C2B331F}"/>
              </a:ext>
            </a:extLst>
          </p:cNvPr>
          <p:cNvSpPr>
            <a:spLocks noGrp="1"/>
          </p:cNvSpPr>
          <p:nvPr>
            <p:ph type="title"/>
          </p:nvPr>
        </p:nvSpPr>
        <p:spPr/>
        <p:txBody>
          <a:bodyPr/>
          <a:lstStyle/>
          <a:p>
            <a:r>
              <a:rPr lang="en-US" dirty="0"/>
              <a:t>Practical vs Statistical Significance </a:t>
            </a:r>
          </a:p>
        </p:txBody>
      </p:sp>
      <p:sp>
        <p:nvSpPr>
          <p:cNvPr id="5" name="Content Placeholder 4">
            <a:extLst>
              <a:ext uri="{FF2B5EF4-FFF2-40B4-BE49-F238E27FC236}">
                <a16:creationId xmlns:a16="http://schemas.microsoft.com/office/drawing/2014/main" id="{DD72A7CF-73A1-9643-8B98-551C294EEB27}"/>
              </a:ext>
            </a:extLst>
          </p:cNvPr>
          <p:cNvSpPr>
            <a:spLocks noGrp="1"/>
          </p:cNvSpPr>
          <p:nvPr>
            <p:ph idx="1"/>
          </p:nvPr>
        </p:nvSpPr>
        <p:spPr/>
        <p:txBody>
          <a:bodyPr/>
          <a:lstStyle/>
          <a:p>
            <a:r>
              <a:rPr lang="en-US" dirty="0"/>
              <a:t>Sampling distribution for p = 0.5 (black) and p = 0.501 (blue)</a:t>
            </a:r>
            <a:br>
              <a:rPr lang="en-US" dirty="0"/>
            </a:br>
            <a:r>
              <a:rPr lang="en-US" dirty="0"/>
              <a:t>for n = 1,000,000. </a:t>
            </a:r>
          </a:p>
        </p:txBody>
      </p:sp>
      <p:pic>
        <p:nvPicPr>
          <p:cNvPr id="6" name="Picture 5">
            <a:extLst>
              <a:ext uri="{FF2B5EF4-FFF2-40B4-BE49-F238E27FC236}">
                <a16:creationId xmlns:a16="http://schemas.microsoft.com/office/drawing/2014/main" id="{B89075F6-5667-D344-A499-CC910E614F4B}"/>
              </a:ext>
            </a:extLst>
          </p:cNvPr>
          <p:cNvPicPr>
            <a:picLocks noChangeAspect="1"/>
          </p:cNvPicPr>
          <p:nvPr/>
        </p:nvPicPr>
        <p:blipFill>
          <a:blip r:embed="rId3"/>
          <a:stretch>
            <a:fillRect/>
          </a:stretch>
        </p:blipFill>
        <p:spPr>
          <a:xfrm>
            <a:off x="276879" y="2712720"/>
            <a:ext cx="11638241" cy="3718560"/>
          </a:xfrm>
          <a:prstGeom prst="rect">
            <a:avLst/>
          </a:prstGeom>
        </p:spPr>
      </p:pic>
    </p:spTree>
    <p:extLst>
      <p:ext uri="{BB962C8B-B14F-4D97-AF65-F5344CB8AC3E}">
        <p14:creationId xmlns:p14="http://schemas.microsoft.com/office/powerpoint/2010/main" val="234041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Solution</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t>Gigantic samples</a:t>
            </a:r>
          </a:p>
          <a:p>
            <a:pPr lvl="2"/>
            <a:r>
              <a:rPr lang="en-US" dirty="0">
                <a:effectLst/>
              </a:rPr>
              <a:t>Large samples lead to more precise estimates of rho</a:t>
            </a:r>
          </a:p>
          <a:p>
            <a:pPr lvl="3"/>
            <a:r>
              <a:rPr lang="en-US" dirty="0"/>
              <a:t>(0.885 to 0.915)</a:t>
            </a:r>
          </a:p>
          <a:p>
            <a:pPr lvl="1"/>
            <a:r>
              <a:rPr lang="en-US" dirty="0"/>
              <a:t>AFAIK, there is no known formula for the exact sampling distribution of </a:t>
            </a:r>
            <a:r>
              <a:rPr lang="el-GR" dirty="0"/>
              <a:t>ρˆ </a:t>
            </a:r>
            <a:r>
              <a:rPr lang="en-US" dirty="0"/>
              <a:t>or its CI. Formulae have been proposed to get better approximations of the CI</a:t>
            </a:r>
          </a:p>
          <a:p>
            <a:pPr lvl="1"/>
            <a:r>
              <a:rPr lang="en-US" dirty="0"/>
              <a:t>Fisher proposed a transformation that converts into a more normal distribution</a:t>
            </a:r>
          </a:p>
          <a:p>
            <a:pPr lvl="2"/>
            <a:r>
              <a:rPr lang="en-US" dirty="0"/>
              <a:t>Z = 0.5 Ln[ (1 + rho-hat)/(1 – rho-hat) ]</a:t>
            </a:r>
          </a:p>
          <a:p>
            <a:pPr lvl="2"/>
            <a:r>
              <a:rPr lang="en-US" dirty="0"/>
              <a:t>Create CI in transformed space, map back to get 95% interval, result is an asymmetric CI centered on the sample estimate. </a:t>
            </a:r>
          </a:p>
          <a:p>
            <a:pPr lvl="2"/>
            <a:endParaRPr lang="en-US" dirty="0"/>
          </a:p>
          <a:p>
            <a:pPr lvl="2"/>
            <a:endParaRPr lang="en-US" dirty="0"/>
          </a:p>
          <a:p>
            <a:pPr lvl="1"/>
            <a:endParaRPr lang="en-US" dirty="0">
              <a:effectLst/>
            </a:endParaRPr>
          </a:p>
        </p:txBody>
      </p:sp>
    </p:spTree>
    <p:extLst>
      <p:ext uri="{BB962C8B-B14F-4D97-AF65-F5344CB8AC3E}">
        <p14:creationId xmlns:p14="http://schemas.microsoft.com/office/powerpoint/2010/main" val="608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Calculating Confidence Intervals</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dirty="0"/>
              <a:t>A CI requires us to know the sampling distribution of our estimator and then we grab the middle 95% (typically).</a:t>
            </a:r>
          </a:p>
          <a:p>
            <a:r>
              <a:rPr lang="en-US" dirty="0"/>
              <a:t>Generally a function of the standard error of the estimate,  sample size</a:t>
            </a:r>
          </a:p>
          <a:p>
            <a:r>
              <a:rPr lang="en-US" dirty="0"/>
              <a:t>Not all CIs are symmetric, but the easiest ones to visualize are symmetric (sample means, regression coefficients).</a:t>
            </a:r>
          </a:p>
          <a:p>
            <a:r>
              <a:rPr lang="en-US" dirty="0"/>
              <a:t>Every Estimator has its own CI formula </a:t>
            </a:r>
          </a:p>
          <a:p>
            <a:pPr lvl="1"/>
            <a:r>
              <a:rPr lang="en-US" dirty="0"/>
              <a:t>The challenge of the CI is that there is no universal formula </a:t>
            </a:r>
            <a:endParaRPr lang="en-US" dirty="0">
              <a:effectLst/>
            </a:endParaRPr>
          </a:p>
          <a:p>
            <a:pPr lvl="1"/>
            <a:r>
              <a:rPr lang="en-US" dirty="0"/>
              <a:t>For some estimates, we have “known solutions”.</a:t>
            </a:r>
          </a:p>
          <a:p>
            <a:pPr lvl="1"/>
            <a:r>
              <a:rPr lang="en-US" dirty="0"/>
              <a:t>Some estimators have no agreed-upon CI.</a:t>
            </a:r>
            <a:endParaRPr lang="en-US" dirty="0">
              <a:effectLst/>
            </a:endParaRPr>
          </a:p>
          <a:p>
            <a:endParaRPr lang="en-US" dirty="0">
              <a:effectLst/>
            </a:endParaRPr>
          </a:p>
        </p:txBody>
      </p:sp>
    </p:spTree>
    <p:extLst>
      <p:ext uri="{BB962C8B-B14F-4D97-AF65-F5344CB8AC3E}">
        <p14:creationId xmlns:p14="http://schemas.microsoft.com/office/powerpoint/2010/main" val="126459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Sampling Distribution</a:t>
            </a:r>
          </a:p>
        </p:txBody>
      </p:sp>
      <p:pic>
        <p:nvPicPr>
          <p:cNvPr id="5" name="Content Placeholder 4">
            <a:extLst>
              <a:ext uri="{FF2B5EF4-FFF2-40B4-BE49-F238E27FC236}">
                <a16:creationId xmlns:a16="http://schemas.microsoft.com/office/drawing/2014/main" id="{F3477D23-EA8B-3942-A441-5B789EE02230}"/>
              </a:ext>
            </a:extLst>
          </p:cNvPr>
          <p:cNvPicPr>
            <a:picLocks noGrp="1" noChangeAspect="1"/>
          </p:cNvPicPr>
          <p:nvPr>
            <p:ph idx="1"/>
          </p:nvPr>
        </p:nvPicPr>
        <p:blipFill>
          <a:blip r:embed="rId2"/>
          <a:stretch>
            <a:fillRect/>
          </a:stretch>
        </p:blipFill>
        <p:spPr>
          <a:xfrm>
            <a:off x="304800" y="94297"/>
            <a:ext cx="12024360" cy="6763703"/>
          </a:xfrm>
        </p:spPr>
      </p:pic>
    </p:spTree>
    <p:extLst>
      <p:ext uri="{BB962C8B-B14F-4D97-AF65-F5344CB8AC3E}">
        <p14:creationId xmlns:p14="http://schemas.microsoft.com/office/powerpoint/2010/main" val="138156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AD69793-A3CA-F14F-85F7-1DE24DDA38E0}"/>
              </a:ext>
            </a:extLst>
          </p:cNvPr>
          <p:cNvPicPr>
            <a:picLocks noGrp="1" noChangeAspect="1"/>
          </p:cNvPicPr>
          <p:nvPr>
            <p:ph idx="1"/>
          </p:nvPr>
        </p:nvPicPr>
        <p:blipFill>
          <a:blip r:embed="rId2"/>
          <a:stretch>
            <a:fillRect/>
          </a:stretch>
        </p:blipFill>
        <p:spPr>
          <a:xfrm>
            <a:off x="580672" y="365125"/>
            <a:ext cx="11030656" cy="6204744"/>
          </a:xfrm>
        </p:spPr>
      </p:pic>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513766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Sampling Distribution</a:t>
            </a:r>
          </a:p>
        </p:txBody>
      </p:sp>
      <p:pic>
        <p:nvPicPr>
          <p:cNvPr id="7" name="Content Placeholder 6">
            <a:extLst>
              <a:ext uri="{FF2B5EF4-FFF2-40B4-BE49-F238E27FC236}">
                <a16:creationId xmlns:a16="http://schemas.microsoft.com/office/drawing/2014/main" id="{F6B77B5B-08DD-BC4B-93D5-59E27DA75208}"/>
              </a:ext>
            </a:extLst>
          </p:cNvPr>
          <p:cNvPicPr>
            <a:picLocks noGrp="1" noChangeAspect="1"/>
          </p:cNvPicPr>
          <p:nvPr>
            <p:ph idx="1"/>
          </p:nvPr>
        </p:nvPicPr>
        <p:blipFill>
          <a:blip r:embed="rId2"/>
          <a:stretch>
            <a:fillRect/>
          </a:stretch>
        </p:blipFill>
        <p:spPr>
          <a:xfrm>
            <a:off x="320322" y="180181"/>
            <a:ext cx="11871678" cy="6677819"/>
          </a:xfrm>
        </p:spPr>
      </p:pic>
      <p:sp>
        <p:nvSpPr>
          <p:cNvPr id="8" name="Rectangle 7">
            <a:extLst>
              <a:ext uri="{FF2B5EF4-FFF2-40B4-BE49-F238E27FC236}">
                <a16:creationId xmlns:a16="http://schemas.microsoft.com/office/drawing/2014/main" id="{1928C5DF-7E1E-D74F-A8A4-3B06521D4836}"/>
              </a:ext>
            </a:extLst>
          </p:cNvPr>
          <p:cNvSpPr/>
          <p:nvPr/>
        </p:nvSpPr>
        <p:spPr>
          <a:xfrm>
            <a:off x="441960" y="4839176"/>
            <a:ext cx="10713720" cy="923330"/>
          </a:xfrm>
          <a:prstGeom prst="rect">
            <a:avLst/>
          </a:prstGeom>
        </p:spPr>
        <p:txBody>
          <a:bodyPr wrap="square">
            <a:spAutoFit/>
          </a:bodyPr>
          <a:lstStyle/>
          <a:p>
            <a:r>
              <a:rPr lang="en-US" dirty="0"/>
              <a:t>A 95% Confidence Interval would have 2 meanings </a:t>
            </a:r>
          </a:p>
          <a:p>
            <a:pPr lvl="1"/>
            <a:r>
              <a:rPr lang="en-US" dirty="0"/>
              <a:t>Repeated Sampling: 95% of sample estimates would fall into CI</a:t>
            </a:r>
          </a:p>
          <a:p>
            <a:pPr lvl="1"/>
            <a:r>
              <a:rPr lang="en-US" dirty="0"/>
              <a:t>Degree of Belief: The probability is 0.95 that </a:t>
            </a:r>
            <a:r>
              <a:rPr lang="el-GR" dirty="0"/>
              <a:t>θ </a:t>
            </a:r>
            <a:r>
              <a:rPr lang="en-US" dirty="0"/>
              <a:t>is in CI</a:t>
            </a:r>
          </a:p>
        </p:txBody>
      </p:sp>
    </p:spTree>
    <p:extLst>
      <p:ext uri="{BB962C8B-B14F-4D97-AF65-F5344CB8AC3E}">
        <p14:creationId xmlns:p14="http://schemas.microsoft.com/office/powerpoint/2010/main" val="387574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1.96 is a Magic Number</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b="1" dirty="0"/>
              <a:t>Correct Answer</a:t>
            </a:r>
            <a:r>
              <a:rPr lang="en-US" dirty="0"/>
              <a:t>:</a:t>
            </a:r>
          </a:p>
          <a:p>
            <a:pPr lvl="1"/>
            <a:r>
              <a:rPr lang="en-US" dirty="0"/>
              <a:t>We stipulated that the sampling distribution was Normal. The probability of an outcome below −1.96 is 0.025 and the chance of an outcome greater than 1.96 is 0.025.</a:t>
            </a:r>
          </a:p>
          <a:p>
            <a:r>
              <a:rPr lang="en-US" b="1" dirty="0">
                <a:effectLst/>
              </a:rPr>
              <a:t>Today:</a:t>
            </a:r>
          </a:p>
          <a:p>
            <a:endParaRPr lang="en-US" dirty="0">
              <a:effectLst/>
            </a:endParaRPr>
          </a:p>
          <a:p>
            <a:pPr lvl="1"/>
            <a:r>
              <a:rPr lang="en-US" b="1" dirty="0" err="1"/>
              <a:t>scipy.stats.norm.</a:t>
            </a:r>
            <a:r>
              <a:rPr lang="en-US" dirty="0" err="1"/>
              <a:t>ppf</a:t>
            </a:r>
            <a:r>
              <a:rPr lang="en-US" dirty="0"/>
              <a:t>(x, </a:t>
            </a:r>
            <a:r>
              <a:rPr lang="en-US" dirty="0" err="1"/>
              <a:t>loc</a:t>
            </a:r>
            <a:r>
              <a:rPr lang="en-US" dirty="0"/>
              <a:t>=0, scale=1)</a:t>
            </a:r>
          </a:p>
          <a:p>
            <a:pPr lvl="1"/>
            <a:r>
              <a:rPr lang="en-US" i="1" dirty="0">
                <a:hlinkClick r:id="rId2"/>
              </a:rPr>
              <a:t>percent point function</a:t>
            </a:r>
            <a:r>
              <a:rPr lang="en-US" dirty="0"/>
              <a:t>, quantile function</a:t>
            </a:r>
            <a:endParaRPr lang="el-GR" dirty="0">
              <a:effectLst/>
            </a:endParaRPr>
          </a:p>
        </p:txBody>
      </p:sp>
    </p:spTree>
    <p:extLst>
      <p:ext uri="{BB962C8B-B14F-4D97-AF65-F5344CB8AC3E}">
        <p14:creationId xmlns:p14="http://schemas.microsoft.com/office/powerpoint/2010/main" val="387077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Confidence Intervals – Unknown </a:t>
            </a:r>
            <a:r>
              <a:rPr lang="el-GR" dirty="0"/>
              <a:t>σ</a:t>
            </a:r>
            <a:endParaRPr lang="en-US" dirty="0"/>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dirty="0">
                <a:effectLst/>
              </a:rPr>
              <a:t>So far we’ve assumed that we know the variance of the underlying distribution.</a:t>
            </a:r>
          </a:p>
          <a:p>
            <a:r>
              <a:rPr lang="en-US" dirty="0">
                <a:effectLst/>
              </a:rPr>
              <a:t>What do we do if we don’t know the variance of the distribution we’re sampling from?</a:t>
            </a:r>
          </a:p>
          <a:p>
            <a:pPr lvl="1"/>
            <a:r>
              <a:rPr lang="en-US" dirty="0">
                <a:effectLst/>
              </a:rPr>
              <a:t>Estimate it!</a:t>
            </a:r>
          </a:p>
          <a:p>
            <a:pPr lvl="1"/>
            <a:r>
              <a:rPr lang="en-US" dirty="0"/>
              <a:t>Ok, but…</a:t>
            </a:r>
            <a:endParaRPr lang="en-US" dirty="0">
              <a:effectLst/>
            </a:endParaRPr>
          </a:p>
        </p:txBody>
      </p:sp>
    </p:spTree>
    <p:extLst>
      <p:ext uri="{BB962C8B-B14F-4D97-AF65-F5344CB8AC3E}">
        <p14:creationId xmlns:p14="http://schemas.microsoft.com/office/powerpoint/2010/main" val="2799736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1325</Words>
  <Application>Microsoft Macintosh PowerPoint</Application>
  <PresentationFormat>Widescreen</PresentationFormat>
  <Paragraphs>131</Paragraphs>
  <Slides>32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Confidence Intervals and Hypothesis Tests</vt:lpstr>
      <vt:lpstr>What do you really need to learn?</vt:lpstr>
      <vt:lpstr>PowerPoint Presentation</vt:lpstr>
      <vt:lpstr>Calculating Confidence Intervals</vt:lpstr>
      <vt:lpstr>Sampling Distribution</vt:lpstr>
      <vt:lpstr>PowerPoint Presentation</vt:lpstr>
      <vt:lpstr>Sampling Distribution</vt:lpstr>
      <vt:lpstr>1.96 is a Magic Number</vt:lpstr>
      <vt:lpstr>Confidence Intervals – Unknown σ</vt:lpstr>
      <vt:lpstr>PowerPoint Presentation</vt:lpstr>
      <vt:lpstr>PowerPoint Presentation</vt:lpstr>
      <vt:lpstr>PowerPoint Presentation</vt:lpstr>
      <vt:lpstr>PowerPoint Presentation</vt:lpstr>
      <vt:lpstr>PowerPoint Presentation</vt:lpstr>
      <vt:lpstr>So what?</vt:lpstr>
      <vt:lpstr>Hypothesis Testing Framework</vt:lpstr>
      <vt:lpstr>One/Two Sided Tests</vt:lpstr>
      <vt:lpstr>One Sided Tests   Two Sided Tests</vt:lpstr>
      <vt:lpstr>Type I/II Errors</vt:lpstr>
      <vt:lpstr>PowerPoint Presentation</vt:lpstr>
      <vt:lpstr>Hypothesis Testing Recipe</vt:lpstr>
      <vt:lpstr>Hypothesis Testing Recipe</vt:lpstr>
      <vt:lpstr>PowerPoint Presentation</vt:lpstr>
      <vt:lpstr>PowerPoint Presentation</vt:lpstr>
      <vt:lpstr>PowerPoint Presentation</vt:lpstr>
      <vt:lpstr>Important Warnings for Hypothesis Testing !</vt:lpstr>
      <vt:lpstr>XKCD 882</vt:lpstr>
      <vt:lpstr>PowerPoint Presentation</vt:lpstr>
      <vt:lpstr>Correcting for Multiple Comparisons</vt:lpstr>
      <vt:lpstr>Practical vs Statistical Significance </vt:lpstr>
      <vt:lpstr>Practical vs Statistical Significance </vt:lpstr>
      <vt:lpstr>Solution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Confidence Intervals</dc:title>
  <dc:creator/>
  <cp:lastModifiedBy>Eric Harley</cp:lastModifiedBy>
  <cp:revision>21</cp:revision>
  <dcterms:created xsi:type="dcterms:W3CDTF">2018-04-28T01:25:42Z</dcterms:created>
  <dcterms:modified xsi:type="dcterms:W3CDTF">2018-10-27T03:17:34Z</dcterms:modified>
</cp:coreProperties>
</file>